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ms-exce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embeddings/Microsoft_Excel_Worksheet.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722" autoAdjust="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(KA:83.0, Hajonta:0.0) (Vastauksia:7)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T1!$A$2:$A$108</c:f>
              <c:strCache>
                <c:ptCount val="107"/>
                <c:pt idx="0">
                  <c:v>agility</c:v>
                </c:pt>
                <c:pt idx="1">
                  <c:v>aikido</c:v>
                </c:pt>
                <c:pt idx="2">
                  <c:v>amerikkalainen jalkapallo</c:v>
                </c:pt>
                <c:pt idx="3">
                  <c:v>ampumahiihto</c:v>
                </c:pt>
                <c:pt idx="4">
                  <c:v>ampumaurheilu</c:v>
                </c:pt>
                <c:pt idx="5">
                  <c:v>autourheilu</c:v>
                </c:pt>
                <c:pt idx="6">
                  <c:v>baseball/softball</c:v>
                </c:pt>
                <c:pt idx="7">
                  <c:v>beach volley</c:v>
                </c:pt>
                <c:pt idx="8">
                  <c:v>biljardi</c:v>
                </c:pt>
                <c:pt idx="9">
                  <c:v>bob/skeleton</c:v>
                </c:pt>
                <c:pt idx="10">
                  <c:v>brasialainen jujutsu</c:v>
                </c:pt>
                <c:pt idx="11">
                  <c:v>bridge</c:v>
                </c:pt>
                <c:pt idx="12">
                  <c:v>cheerleading</c:v>
                </c:pt>
                <c:pt idx="13">
                  <c:v>curling</c:v>
                </c:pt>
                <c:pt idx="14">
                  <c:v>darts</c:v>
                </c:pt>
                <c:pt idx="15">
                  <c:v>elektroninen urheilu</c:v>
                </c:pt>
                <c:pt idx="16">
                  <c:v>fitness</c:v>
                </c:pt>
                <c:pt idx="17">
                  <c:v>frisbeegolf</c:v>
                </c:pt>
                <c:pt idx="18">
                  <c:v>golf</c:v>
                </c:pt>
                <c:pt idx="19">
                  <c:v>hiihto</c:v>
                </c:pt>
                <c:pt idx="20">
                  <c:v>hockey</c:v>
                </c:pt>
                <c:pt idx="21">
                  <c:v>ilmailu</c:v>
                </c:pt>
                <c:pt idx="22">
                  <c:v>ITF-taekwon-Do</c:v>
                </c:pt>
                <c:pt idx="23">
                  <c:v>jalkapallo</c:v>
                </c:pt>
                <c:pt idx="24">
                  <c:v>jousiammunta</c:v>
                </c:pt>
                <c:pt idx="25">
                  <c:v>judo</c:v>
                </c:pt>
                <c:pt idx="26">
                  <c:v>jujutsu</c:v>
                </c:pt>
                <c:pt idx="27">
                  <c:v>jääkiekko</c:v>
                </c:pt>
                <c:pt idx="28">
                  <c:v>jääpallo</c:v>
                </c:pt>
                <c:pt idx="29">
                  <c:v>karate</c:v>
                </c:pt>
                <c:pt idx="30">
                  <c:v>kaukalopallo</c:v>
                </c:pt>
                <c:pt idx="31">
                  <c:v>keilailu</c:v>
                </c:pt>
                <c:pt idx="32">
                  <c:v>kelkkailu</c:v>
                </c:pt>
                <c:pt idx="33">
                  <c:v>kendo</c:v>
                </c:pt>
                <c:pt idx="34">
                  <c:v>kiipeily</c:v>
                </c:pt>
                <c:pt idx="35">
                  <c:v>koripallo</c:v>
                </c:pt>
                <c:pt idx="36">
                  <c:v>krav maga</c:v>
                </c:pt>
                <c:pt idx="37">
                  <c:v>kriketti</c:v>
                </c:pt>
                <c:pt idx="38">
                  <c:v>kyykkä</c:v>
                </c:pt>
                <c:pt idx="39">
                  <c:v>kädenvääntö</c:v>
                </c:pt>
                <c:pt idx="40">
                  <c:v>käsipallo</c:v>
                </c:pt>
                <c:pt idx="41">
                  <c:v>lacrosse</c:v>
                </c:pt>
                <c:pt idx="42">
                  <c:v>leanveto</c:v>
                </c:pt>
                <c:pt idx="43">
                  <c:v>lentopallo</c:v>
                </c:pt>
                <c:pt idx="44">
                  <c:v>liitokiekko</c:v>
                </c:pt>
                <c:pt idx="45">
                  <c:v>luistelu</c:v>
                </c:pt>
                <c:pt idx="46">
                  <c:v>lumilautailu</c:v>
                </c:pt>
                <c:pt idx="47">
                  <c:v>maalipallo</c:v>
                </c:pt>
                <c:pt idx="48">
                  <c:v>medieval combat</c:v>
                </c:pt>
                <c:pt idx="49">
                  <c:v>melonta</c:v>
                </c:pt>
                <c:pt idx="50">
                  <c:v>miekkailu/5-ottelu</c:v>
                </c:pt>
                <c:pt idx="51">
                  <c:v>moottorikelkkailu</c:v>
                </c:pt>
                <c:pt idx="52">
                  <c:v>moottoriurheilu</c:v>
                </c:pt>
                <c:pt idx="53">
                  <c:v>muay thai</c:v>
                </c:pt>
                <c:pt idx="54">
                  <c:v>MUU</c:v>
                </c:pt>
                <c:pt idx="55">
                  <c:v>mäkihyppy/yhdistetty</c:v>
                </c:pt>
                <c:pt idx="56">
                  <c:v>nyrkkeily</c:v>
                </c:pt>
                <c:pt idx="57">
                  <c:v>padel</c:v>
                </c:pt>
                <c:pt idx="58">
                  <c:v>paini</c:v>
                </c:pt>
                <c:pt idx="59">
                  <c:v>painonnosto</c:v>
                </c:pt>
                <c:pt idx="60">
                  <c:v>paintball</c:v>
                </c:pt>
                <c:pt idx="61">
                  <c:v>parkour</c:v>
                </c:pt>
                <c:pt idx="62">
                  <c:v>perinneurheilu</c:v>
                </c:pt>
                <c:pt idx="63">
                  <c:v>pesäpallo</c:v>
                </c:pt>
                <c:pt idx="64">
                  <c:v>petanque</c:v>
                </c:pt>
                <c:pt idx="65">
                  <c:v>potkunyrkkeily</c:v>
                </c:pt>
                <c:pt idx="66">
                  <c:v>purjehdus/veneily</c:v>
                </c:pt>
                <c:pt idx="67">
                  <c:v>pyöräily</c:v>
                </c:pt>
                <c:pt idx="68">
                  <c:v>pöytätennis</c:v>
                </c:pt>
                <c:pt idx="69">
                  <c:v>racketlon</c:v>
                </c:pt>
                <c:pt idx="70">
                  <c:v>ratagolf</c:v>
                </c:pt>
                <c:pt idx="71">
                  <c:v>ratsastus</c:v>
                </c:pt>
                <c:pt idx="72">
                  <c:v>ringette</c:v>
                </c:pt>
                <c:pt idx="73">
                  <c:v>rogaining</c:v>
                </c:pt>
                <c:pt idx="74">
                  <c:v>rugby</c:v>
                </c:pt>
                <c:pt idx="75">
                  <c:v>rullalautailu</c:v>
                </c:pt>
                <c:pt idx="76">
                  <c:v>salibandy</c:v>
                </c:pt>
                <c:pt idx="77">
                  <c:v>sambo</c:v>
                </c:pt>
                <c:pt idx="78">
                  <c:v>savate</c:v>
                </c:pt>
                <c:pt idx="79">
                  <c:v>scandinavian defendo</c:v>
                </c:pt>
                <c:pt idx="80">
                  <c:v>shakki</c:v>
                </c:pt>
                <c:pt idx="81">
                  <c:v>soutu</c:v>
                </c:pt>
                <c:pt idx="82">
                  <c:v>squash</c:v>
                </c:pt>
                <c:pt idx="83">
                  <c:v>sukellus</c:v>
                </c:pt>
                <c:pt idx="84">
                  <c:v>sulkapallo</c:v>
                </c:pt>
                <c:pt idx="85">
                  <c:v>suunnistus</c:v>
                </c:pt>
                <c:pt idx="86">
                  <c:v>taekwondo</c:v>
                </c:pt>
                <c:pt idx="87">
                  <c:v>taitoluistelu</c:v>
                </c:pt>
                <c:pt idx="88">
                  <c:v>tanssiurheilu</c:v>
                </c:pt>
                <c:pt idx="89">
                  <c:v>tennis</c:v>
                </c:pt>
                <c:pt idx="90">
                  <c:v>tikkaurheilu</c:v>
                </c:pt>
                <c:pt idx="91">
                  <c:v>triathlon</c:v>
                </c:pt>
                <c:pt idx="92">
                  <c:v>uinti</c:v>
                </c:pt>
                <c:pt idx="93">
                  <c:v>valjakkourheilu</c:v>
                </c:pt>
                <c:pt idx="94">
                  <c:v>vammaisurheilu</c:v>
                </c:pt>
                <c:pt idx="95">
                  <c:v>vapaaottelu</c:v>
                </c:pt>
                <c:pt idx="96">
                  <c:v>vesihiihto</c:v>
                </c:pt>
                <c:pt idx="97">
                  <c:v>voimannosto</c:v>
                </c:pt>
                <c:pt idx="98">
                  <c:v>voimistelu</c:v>
                </c:pt>
                <c:pt idx="99">
                  <c:v>wushu</c:v>
                </c:pt>
                <c:pt idx="100">
                  <c:v>yleisurheilu</c:v>
                </c:pt>
                <c:pt idx="101">
                  <c:v>-</c:v>
                </c:pt>
                <c:pt idx="102">
                  <c:v>-</c:v>
                </c:pt>
                <c:pt idx="103">
                  <c:v>-</c:v>
                </c:pt>
                <c:pt idx="104">
                  <c:v>-</c:v>
                </c:pt>
                <c:pt idx="105">
                  <c:v>-</c:v>
                </c:pt>
                <c:pt idx="106">
                  <c:v>-</c:v>
                </c:pt>
              </c:strCache>
            </c:strRef>
          </c:cat>
          <c:val>
            <c:numRef>
              <c:f>T1!$B$2:$B$108</c:f>
              <c:numCache>
                <c:formatCode>General</c:formatCode>
                <c:ptCount val="10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1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E1-4002-90DC-5CC4933F81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790407"/>
        <c:axId val="312358"/>
      </c:barChart>
      <c:catAx>
        <c:axId val="790407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312358"/>
        <c:crosses val="autoZero"/>
        <c:auto val="1"/>
        <c:lblAlgn val="ctr"/>
        <c:lblOffset val="100"/>
        <c:noMultiLvlLbl val="1"/>
      </c:catAx>
      <c:valAx>
        <c:axId val="312358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790407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(KA:3.83, Hajonta:0.9)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0.5</c:v>
                </c:pt>
                <c:pt idx="3">
                  <c:v>0.16700000000000001</c:v>
                </c:pt>
                <c:pt idx="4">
                  <c:v>0.33300000000000002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08-4803-8E6A-1B503EBD27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980243"/>
        <c:axId val="750196"/>
      </c:barChart>
      <c:catAx>
        <c:axId val="980243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750196"/>
        <c:crosses val="autoZero"/>
        <c:auto val="1"/>
        <c:lblAlgn val="ctr"/>
        <c:lblOffset val="100"/>
        <c:noMultiLvlLbl val="1"/>
      </c:catAx>
      <c:valAx>
        <c:axId val="750196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980243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(KA:2.0, Hajonta:0.0) (Vastauksia:7)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Liian helppoja</c:v>
                </c:pt>
                <c:pt idx="1">
                  <c:v>Sopivan haastavia</c:v>
                </c:pt>
                <c:pt idx="2">
                  <c:v>Liian haastavia</c:v>
                </c:pt>
              </c:strCache>
            </c:strRef>
          </c:cat>
          <c:val>
            <c:numRef>
              <c:f>T1!$B$2:$B$4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45-4460-8ABB-19D542CF8E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764403"/>
        <c:axId val="385779"/>
      </c:barChart>
      <c:catAx>
        <c:axId val="764403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385779"/>
        <c:crosses val="autoZero"/>
        <c:auto val="1"/>
        <c:lblAlgn val="ctr"/>
        <c:lblOffset val="100"/>
        <c:noMultiLvlLbl val="1"/>
      </c:catAx>
      <c:valAx>
        <c:axId val="385779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764403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(KA:2.0, Hajonta:0.0) (Vastauksia:7)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Liian vähän</c:v>
                </c:pt>
                <c:pt idx="1">
                  <c:v>Sopiva määrä</c:v>
                </c:pt>
                <c:pt idx="2">
                  <c:v>Liian paljon</c:v>
                </c:pt>
              </c:strCache>
            </c:strRef>
          </c:cat>
          <c:val>
            <c:numRef>
              <c:f>T1!$B$2:$B$4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13-4B27-AB67-148192BC5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837178"/>
        <c:axId val="384966"/>
      </c:barChart>
      <c:catAx>
        <c:axId val="83717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384966"/>
        <c:crosses val="autoZero"/>
        <c:auto val="1"/>
        <c:lblAlgn val="ctr"/>
        <c:lblOffset val="100"/>
        <c:noMultiLvlLbl val="1"/>
      </c:catAx>
      <c:valAx>
        <c:axId val="384966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37178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(KA:1.43, Hajonta:0.49) (Vastauksia:7)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T1!$A$2:$A$3</c:f>
              <c:strCache>
                <c:ptCount val="2"/>
                <c:pt idx="0">
                  <c:v>Kyllä</c:v>
                </c:pt>
                <c:pt idx="1">
                  <c:v>En</c:v>
                </c:pt>
              </c:strCache>
            </c:strRef>
          </c:cat>
          <c:val>
            <c:numRef>
              <c:f>T1!$B$2:$B$3</c:f>
              <c:numCache>
                <c:formatCode>General</c:formatCode>
                <c:ptCount val="2"/>
                <c:pt idx="0">
                  <c:v>0.57099999999999995</c:v>
                </c:pt>
                <c:pt idx="1">
                  <c:v>0.42899999999999999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BF-4A3D-9696-904E4DC1DA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308574"/>
        <c:axId val="787200"/>
      </c:barChart>
      <c:catAx>
        <c:axId val="30857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787200"/>
        <c:crosses val="autoZero"/>
        <c:auto val="1"/>
        <c:lblAlgn val="ctr"/>
        <c:lblOffset val="100"/>
        <c:noMultiLvlLbl val="1"/>
      </c:catAx>
      <c:valAx>
        <c:axId val="787200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308574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(KA:4.57, Hajonta:1.18) (Vastauksia:7)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T1!$A$2:$A$7</c:f>
              <c:strCache>
                <c:ptCount val="6"/>
                <c:pt idx="0">
                  <c:v>Alle tunnin</c:v>
                </c:pt>
                <c:pt idx="1">
                  <c:v>1 tunnin</c:v>
                </c:pt>
                <c:pt idx="2">
                  <c:v>1,5 tuntia</c:v>
                </c:pt>
                <c:pt idx="3">
                  <c:v>2 tuntia</c:v>
                </c:pt>
                <c:pt idx="4">
                  <c:v>2,5 tuntia</c:v>
                </c:pt>
                <c:pt idx="5">
                  <c:v>3 tuntia tai enemmän</c:v>
                </c:pt>
              </c:strCache>
            </c:strRef>
          </c:cat>
          <c:val>
            <c:numRef>
              <c:f>T1!$B$2:$B$7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0.28599999999999998</c:v>
                </c:pt>
                <c:pt idx="3">
                  <c:v>0.14299999999999999</c:v>
                </c:pt>
                <c:pt idx="4">
                  <c:v>0.28599999999999998</c:v>
                </c:pt>
                <c:pt idx="5">
                  <c:v>0.28599999999999998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FE-460F-8D4F-FF0BFA4F31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862728"/>
        <c:axId val="875086"/>
      </c:barChart>
      <c:catAx>
        <c:axId val="86272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75086"/>
        <c:crosses val="autoZero"/>
        <c:auto val="1"/>
        <c:lblAlgn val="ctr"/>
        <c:lblOffset val="100"/>
        <c:noMultiLvlLbl val="1"/>
      </c:catAx>
      <c:valAx>
        <c:axId val="875086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62728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(KA:5.0, Hajonta:0.0) (Vastauksia:7)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14-4B00-AABA-5777F9ED9D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964230"/>
        <c:axId val="246402"/>
      </c:barChart>
      <c:catAx>
        <c:axId val="96423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246402"/>
        <c:crosses val="autoZero"/>
        <c:auto val="1"/>
        <c:lblAlgn val="ctr"/>
        <c:lblOffset val="100"/>
        <c:noMultiLvlLbl val="1"/>
      </c:catAx>
      <c:valAx>
        <c:axId val="246402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964230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(KA:4.86, Hajonta:0.35) (Vastauksia:7)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0.14299999999999999</c:v>
                </c:pt>
                <c:pt idx="4">
                  <c:v>0.85699999999999998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5F-48C5-9A3B-DD785D4D45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744240"/>
        <c:axId val="257620"/>
      </c:barChart>
      <c:catAx>
        <c:axId val="744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257620"/>
        <c:crosses val="autoZero"/>
        <c:auto val="1"/>
        <c:lblAlgn val="ctr"/>
        <c:lblOffset val="100"/>
        <c:noMultiLvlLbl val="1"/>
      </c:catAx>
      <c:valAx>
        <c:axId val="257620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744240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(KA:4.71, Hajonta:0.45) (Vastauksia:7)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0.28599999999999998</c:v>
                </c:pt>
                <c:pt idx="4">
                  <c:v>0.71399999999999997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84-41A2-BCE8-98D125C9D6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380777"/>
        <c:axId val="99148"/>
      </c:barChart>
      <c:catAx>
        <c:axId val="380777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99148"/>
        <c:crosses val="autoZero"/>
        <c:auto val="1"/>
        <c:lblAlgn val="ctr"/>
        <c:lblOffset val="100"/>
        <c:noMultiLvlLbl val="1"/>
      </c:catAx>
      <c:valAx>
        <c:axId val="9914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380777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(KA:4.86, Hajonta:0.35) (Vastauksia:7)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0.14299999999999999</c:v>
                </c:pt>
                <c:pt idx="4">
                  <c:v>0.85699999999999998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12-40CF-BB79-AA0C4DA636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939401"/>
        <c:axId val="777298"/>
      </c:barChart>
      <c:catAx>
        <c:axId val="939401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777298"/>
        <c:crosses val="autoZero"/>
        <c:auto val="1"/>
        <c:lblAlgn val="ctr"/>
        <c:lblOffset val="100"/>
        <c:noMultiLvlLbl val="1"/>
      </c:catAx>
      <c:valAx>
        <c:axId val="77729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939401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(KA:5.0, Hajonta:0.0) (Vastauksia:7)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5B-4B34-99A5-6FCDAD2A45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987699"/>
        <c:axId val="832131"/>
      </c:barChart>
      <c:catAx>
        <c:axId val="987699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832131"/>
        <c:crosses val="autoZero"/>
        <c:auto val="1"/>
        <c:lblAlgn val="ctr"/>
        <c:lblOffset val="100"/>
        <c:noMultiLvlLbl val="1"/>
      </c:catAx>
      <c:valAx>
        <c:axId val="832131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987699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(KA:3.0, Hajonta:0.0) (Vastauksia:7)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T1!$A$2:$A$17</c:f>
              <c:strCache>
                <c:ptCount val="16"/>
                <c:pt idx="0">
                  <c:v>Etelä-Karjala</c:v>
                </c:pt>
                <c:pt idx="1">
                  <c:v>Etelä-Savo</c:v>
                </c:pt>
                <c:pt idx="2">
                  <c:v>Etelä-Suomi</c:v>
                </c:pt>
                <c:pt idx="3">
                  <c:v>Häme</c:v>
                </c:pt>
                <c:pt idx="4">
                  <c:v>Päijät-Häme</c:v>
                </c:pt>
                <c:pt idx="5">
                  <c:v>Kainuu</c:v>
                </c:pt>
                <c:pt idx="6">
                  <c:v>Keski-Pohjanmaa</c:v>
                </c:pt>
                <c:pt idx="7">
                  <c:v>Keski-Suomi</c:v>
                </c:pt>
                <c:pt idx="8">
                  <c:v>Kymenlaakso</c:v>
                </c:pt>
                <c:pt idx="9">
                  <c:v>Lappi</c:v>
                </c:pt>
                <c:pt idx="10">
                  <c:v>Lounais-Suomi</c:v>
                </c:pt>
                <c:pt idx="11">
                  <c:v>Pohjanmaa</c:v>
                </c:pt>
                <c:pt idx="12">
                  <c:v>Pohjois-Karjala</c:v>
                </c:pt>
                <c:pt idx="13">
                  <c:v>Pohjois-Pohjanmaa</c:v>
                </c:pt>
                <c:pt idx="14">
                  <c:v>Pohjois-Savo</c:v>
                </c:pt>
                <c:pt idx="15">
                  <c:v>Ahvenanmaa</c:v>
                </c:pt>
              </c:strCache>
            </c:strRef>
          </c:cat>
          <c:val>
            <c:numRef>
              <c:f>T1!$B$2:$B$17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A2-42FF-85FD-A1D439739E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462102"/>
        <c:axId val="664929"/>
      </c:barChart>
      <c:catAx>
        <c:axId val="46210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664929"/>
        <c:crosses val="autoZero"/>
        <c:auto val="1"/>
        <c:lblAlgn val="ctr"/>
        <c:lblOffset val="100"/>
        <c:noMultiLvlLbl val="1"/>
      </c:catAx>
      <c:valAx>
        <c:axId val="664929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462102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(KA:5.0, Hajonta:0.0) (Vastauksia:7)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D1-41E4-AC1F-F9738DA7F8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581087"/>
        <c:axId val="906592"/>
      </c:barChart>
      <c:catAx>
        <c:axId val="581087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906592"/>
        <c:crosses val="autoZero"/>
        <c:auto val="1"/>
        <c:lblAlgn val="ctr"/>
        <c:lblOffset val="100"/>
        <c:noMultiLvlLbl val="1"/>
      </c:catAx>
      <c:valAx>
        <c:axId val="906592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581087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(KA:2.0, Hajonta:0.0) (Vastauksia:7)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T1!$A$2:$A$3</c:f>
              <c:strCache>
                <c:ptCount val="2"/>
                <c:pt idx="0">
                  <c:v>Kyllä</c:v>
                </c:pt>
                <c:pt idx="1">
                  <c:v>En</c:v>
                </c:pt>
              </c:strCache>
            </c:strRef>
          </c:cat>
          <c:val>
            <c:numRef>
              <c:f>T1!$B$2:$B$3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44-4979-8AFB-E5170524E3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968404"/>
        <c:axId val="724126"/>
      </c:barChart>
      <c:catAx>
        <c:axId val="9684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724126"/>
        <c:crosses val="autoZero"/>
        <c:auto val="1"/>
        <c:lblAlgn val="ctr"/>
        <c:lblOffset val="100"/>
        <c:noMultiLvlLbl val="1"/>
      </c:catAx>
      <c:valAx>
        <c:axId val="724126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968404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(KA:4.0, Hajonta:0.58)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0.16700000000000001</c:v>
                </c:pt>
                <c:pt idx="3">
                  <c:v>0.66700000000000004</c:v>
                </c:pt>
                <c:pt idx="4">
                  <c:v>0.16700000000000001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E2-42AE-912F-B7074B96A3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248995"/>
        <c:axId val="946176"/>
      </c:barChart>
      <c:catAx>
        <c:axId val="248995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946176"/>
        <c:crosses val="autoZero"/>
        <c:auto val="1"/>
        <c:lblAlgn val="ctr"/>
        <c:lblOffset val="100"/>
        <c:noMultiLvlLbl val="1"/>
      </c:catAx>
      <c:valAx>
        <c:axId val="946176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248995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(KA:3.67, Hajonta:0.94)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0.16700000000000001</c:v>
                </c:pt>
                <c:pt idx="2">
                  <c:v>0.16700000000000001</c:v>
                </c:pt>
                <c:pt idx="3">
                  <c:v>0.5</c:v>
                </c:pt>
                <c:pt idx="4">
                  <c:v>0.16700000000000001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3-43D1-8FC8-070616DE21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4429"/>
        <c:axId val="713469"/>
      </c:barChart>
      <c:catAx>
        <c:axId val="4429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713469"/>
        <c:crosses val="autoZero"/>
        <c:auto val="1"/>
        <c:lblAlgn val="ctr"/>
        <c:lblOffset val="100"/>
        <c:noMultiLvlLbl val="1"/>
      </c:catAx>
      <c:valAx>
        <c:axId val="713469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4429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(KA:2.0, Hajonta:1.1) (Vastauksia:5)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0.4</c:v>
                </c:pt>
                <c:pt idx="1">
                  <c:v>0.4</c:v>
                </c:pt>
                <c:pt idx="2">
                  <c:v>0</c:v>
                </c:pt>
                <c:pt idx="3">
                  <c:v>0.2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34-49B3-BBD9-03BD7EFA5C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41826"/>
        <c:axId val="337928"/>
      </c:barChart>
      <c:catAx>
        <c:axId val="14182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337928"/>
        <c:crosses val="autoZero"/>
        <c:auto val="1"/>
        <c:lblAlgn val="ctr"/>
        <c:lblOffset val="100"/>
        <c:noMultiLvlLbl val="1"/>
      </c:catAx>
      <c:valAx>
        <c:axId val="337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141826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(KA:1.83, Hajonta:0.37)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Liian vähän</c:v>
                </c:pt>
                <c:pt idx="1">
                  <c:v>Sopiva määrä</c:v>
                </c:pt>
                <c:pt idx="2">
                  <c:v>Liian paljon</c:v>
                </c:pt>
              </c:strCache>
            </c:strRef>
          </c:cat>
          <c:val>
            <c:numRef>
              <c:f>T1!$B$2:$B$4</c:f>
              <c:numCache>
                <c:formatCode>General</c:formatCode>
                <c:ptCount val="3"/>
                <c:pt idx="0">
                  <c:v>0.16700000000000001</c:v>
                </c:pt>
                <c:pt idx="1">
                  <c:v>0.83299999999999996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B5-4501-9B62-5219A9FDA1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289163"/>
        <c:axId val="306082"/>
      </c:barChart>
      <c:catAx>
        <c:axId val="289163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306082"/>
        <c:crosses val="autoZero"/>
        <c:auto val="1"/>
        <c:lblAlgn val="ctr"/>
        <c:lblOffset val="100"/>
        <c:noMultiLvlLbl val="1"/>
      </c:catAx>
      <c:valAx>
        <c:axId val="306082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289163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(KA:4.86, Hajonta:0.35) (Vastauksia:7)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0.14299999999999999</c:v>
                </c:pt>
                <c:pt idx="4">
                  <c:v>0.85699999999999998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9D-405D-9931-C735D29718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410514"/>
        <c:axId val="626152"/>
      </c:barChart>
      <c:catAx>
        <c:axId val="41051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626152"/>
        <c:crosses val="autoZero"/>
        <c:auto val="1"/>
        <c:lblAlgn val="ctr"/>
        <c:lblOffset val="100"/>
        <c:noMultiLvlLbl val="1"/>
      </c:catAx>
      <c:valAx>
        <c:axId val="626152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410514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(KA:4.86, Hajonta:0.35) (Vastauksia:7)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0.14299999999999999</c:v>
                </c:pt>
                <c:pt idx="4">
                  <c:v>0.85699999999999998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87-404D-AA3B-5AE6109B91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347178"/>
        <c:axId val="393872"/>
      </c:barChart>
      <c:catAx>
        <c:axId val="34717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393872"/>
        <c:crosses val="autoZero"/>
        <c:auto val="1"/>
        <c:lblAlgn val="ctr"/>
        <c:lblOffset val="100"/>
        <c:noMultiLvlLbl val="1"/>
      </c:catAx>
      <c:valAx>
        <c:axId val="393872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347178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(KA:4.71, Hajonta:0.45) (Vastauksia:7)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0.28599999999999998</c:v>
                </c:pt>
                <c:pt idx="4">
                  <c:v>0.71399999999999997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07-45E6-A4B9-21F23155C8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567273"/>
        <c:axId val="935191"/>
      </c:barChart>
      <c:catAx>
        <c:axId val="567273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935191"/>
        <c:crosses val="autoZero"/>
        <c:auto val="1"/>
        <c:lblAlgn val="ctr"/>
        <c:lblOffset val="100"/>
        <c:noMultiLvlLbl val="1"/>
      </c:catAx>
      <c:valAx>
        <c:axId val="935191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567273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(KA:1.0, Hajonta:0.0) (Vastauksia:7)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11-4267-A5B7-CAE88CD149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473690"/>
        <c:axId val="251390"/>
      </c:barChart>
      <c:catAx>
        <c:axId val="47369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251390"/>
        <c:crosses val="autoZero"/>
        <c:auto val="1"/>
        <c:lblAlgn val="ctr"/>
        <c:lblOffset val="100"/>
        <c:noMultiLvlLbl val="1"/>
      </c:catAx>
      <c:valAx>
        <c:axId val="251390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473690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(KA:2.71, Hajonta:0.7) (Vastauksia:7)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General</c:formatCode>
                <c:ptCount val="3"/>
                <c:pt idx="0">
                  <c:v>0.14299999999999999</c:v>
                </c:pt>
                <c:pt idx="1">
                  <c:v>0</c:v>
                </c:pt>
                <c:pt idx="2">
                  <c:v>0.85699999999999998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7D-443C-9227-EB43735EFE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958111"/>
        <c:axId val="285452"/>
      </c:barChart>
      <c:catAx>
        <c:axId val="958111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285452"/>
        <c:crosses val="autoZero"/>
        <c:auto val="1"/>
        <c:lblAlgn val="ctr"/>
        <c:lblOffset val="100"/>
        <c:noMultiLvlLbl val="1"/>
      </c:catAx>
      <c:valAx>
        <c:axId val="285452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958111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T1!$A$2:$A$5</c:f>
              <c:strCache>
                <c:ptCount val="4"/>
                <c:pt idx="0">
                  <c:v>Ohjatut harjoituksemme ovat monipuolisia</c:v>
                </c:pt>
                <c:pt idx="1">
                  <c:v>Treeneissä liikutaan paljon (ei jonottelua, seisoskelua, istuskelua)</c:v>
                </c:pt>
                <c:pt idx="2">
                  <c:v>Harjoitusten jälkeen minulla on aina tai lähes aina hyvä fiilis</c:v>
                </c:pt>
                <c:pt idx="3">
                  <c:v>Harjoittelen vapaa-ajalla omatoimisesti</c:v>
                </c:pt>
              </c:strCache>
            </c:strRef>
          </c:cat>
          <c:val>
            <c:numRef>
              <c:f>T1!$B$2:$B$5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5</c:v>
                </c:pt>
                <c:pt idx="2">
                  <c:v>4.5999999999999996</c:v>
                </c:pt>
                <c:pt idx="3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51-4D80-BEFB-6C70423D28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580040"/>
        <c:axId val="859935"/>
      </c:barChart>
      <c:catAx>
        <c:axId val="58004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859935"/>
        <c:crosses val="autoZero"/>
        <c:auto val="1"/>
        <c:lblAlgn val="ctr"/>
        <c:lblOffset val="100"/>
        <c:noMultiLvlLbl val="1"/>
      </c:catAx>
      <c:valAx>
        <c:axId val="859935"/>
        <c:scaling>
          <c:orientation val="minMax"/>
          <c:max val="5"/>
          <c:min val="1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580040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T1!$A$2:$A$7</c:f>
              <c:strCache>
                <c:ptCount val="6"/>
                <c:pt idx="0">
                  <c:v>Ohjaajamme / Valmentajamme ovat kannustavia ja antavat positiivista palautetta</c:v>
                </c:pt>
                <c:pt idx="1">
                  <c:v>Ryhmämme / joukkueemme jäseniä kohdellaan tasapuolisesti</c:v>
                </c:pt>
                <c:pt idx="2">
                  <c:v>Uskallan kertoa omista ajatuksistani ja tunteistani ohjaajalle / valmentajille</c:v>
                </c:pt>
                <c:pt idx="3">
                  <c:v>Mielipiteitäni kuunnellaan ja mielipiteeni otetaan huomioon</c:v>
                </c:pt>
                <c:pt idx="4">
                  <c:v>Kunnioitan valmentajiani</c:v>
                </c:pt>
                <c:pt idx="5">
                  <c:v>Valmentajat antavat omalla käytöksellään hyvää esimerkkiä</c:v>
                </c:pt>
              </c:strCache>
            </c:strRef>
          </c:cat>
          <c:val>
            <c:numRef>
              <c:f>T1!$B$2:$B$7</c:f>
              <c:numCache>
                <c:formatCode>General</c:formatCode>
                <c:ptCount val="6"/>
                <c:pt idx="0">
                  <c:v>5</c:v>
                </c:pt>
                <c:pt idx="1">
                  <c:v>4.9000000000000004</c:v>
                </c:pt>
                <c:pt idx="2">
                  <c:v>4.7</c:v>
                </c:pt>
                <c:pt idx="3">
                  <c:v>4.9000000000000004</c:v>
                </c:pt>
                <c:pt idx="4">
                  <c:v>5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D1-49C7-A7FA-1CDAA8AB05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991263"/>
        <c:axId val="361784"/>
      </c:barChart>
      <c:catAx>
        <c:axId val="991263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361784"/>
        <c:crosses val="autoZero"/>
        <c:auto val="1"/>
        <c:lblAlgn val="ctr"/>
        <c:lblOffset val="100"/>
        <c:noMultiLvlLbl val="1"/>
      </c:catAx>
      <c:valAx>
        <c:axId val="361784"/>
        <c:scaling>
          <c:orientation val="minMax"/>
          <c:max val="5"/>
          <c:min val="1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991263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Kilpaileminen on minulle mielekästä</c:v>
                </c:pt>
                <c:pt idx="1">
                  <c:v>Saan kannustusta valmentajiltani kilpailutilanteissa</c:v>
                </c:pt>
                <c:pt idx="2">
                  <c:v>Perheelleni on tärkeää, että menestyn kilpailuissa</c:v>
                </c:pt>
              </c:strCache>
            </c:strRef>
          </c:cat>
          <c:val>
            <c:numRef>
              <c:f>T1!$B$2:$B$4</c:f>
              <c:numCache>
                <c:formatCode>General</c:formatCode>
                <c:ptCount val="3"/>
                <c:pt idx="0">
                  <c:v>4</c:v>
                </c:pt>
                <c:pt idx="1">
                  <c:v>3.7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37-4691-B607-5982B7699A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32053"/>
        <c:axId val="244929"/>
      </c:barChart>
      <c:catAx>
        <c:axId val="32053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244929"/>
        <c:crosses val="autoZero"/>
        <c:auto val="1"/>
        <c:lblAlgn val="ctr"/>
        <c:lblOffset val="100"/>
        <c:noMultiLvlLbl val="1"/>
      </c:catAx>
      <c:valAx>
        <c:axId val="244929"/>
        <c:scaling>
          <c:orientation val="minMax"/>
          <c:max val="5"/>
          <c:min val="1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32053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T1!$A$2:$A$5</c:f>
              <c:strCache>
                <c:ptCount val="4"/>
                <c:pt idx="0">
                  <c:v>Viihdyn treeneissä hyvin</c:v>
                </c:pt>
                <c:pt idx="1">
                  <c:v>Viihdyn hyvin ryhmässäni/joukkueessani</c:v>
                </c:pt>
                <c:pt idx="2">
                  <c:v>Joukkueessa/ryhmässämme on hyvä yhteishenki ja kannustava ilmapiiri</c:v>
                </c:pt>
                <c:pt idx="3">
                  <c:v>Minua on kiusattu ryhmässä</c:v>
                </c:pt>
              </c:strCache>
            </c:strRef>
          </c:cat>
          <c:val>
            <c:numRef>
              <c:f>T1!$B$2:$B$5</c:f>
              <c:numCache>
                <c:formatCode>General</c:formatCode>
                <c:ptCount val="4"/>
                <c:pt idx="0">
                  <c:v>4.9000000000000004</c:v>
                </c:pt>
                <c:pt idx="1">
                  <c:v>4.9000000000000004</c:v>
                </c:pt>
                <c:pt idx="2">
                  <c:v>4.7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FB-4679-B398-2ACE328F7E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87250"/>
        <c:axId val="42771"/>
      </c:barChart>
      <c:catAx>
        <c:axId val="18725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42771"/>
        <c:crosses val="autoZero"/>
        <c:auto val="1"/>
        <c:lblAlgn val="ctr"/>
        <c:lblOffset val="100"/>
        <c:noMultiLvlLbl val="1"/>
      </c:catAx>
      <c:valAx>
        <c:axId val="42771"/>
        <c:scaling>
          <c:orientation val="minMax"/>
          <c:max val="5"/>
          <c:min val="1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187250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'T1'!$B$1</c:f>
              <c:strCache>
                <c:ptCount val="1"/>
                <c:pt idx="0">
                  <c:v>Kaikki vastaajat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'T1'!$A$2:$A$6</c:f>
              <c:strCache>
                <c:ptCount val="5"/>
                <c:pt idx="0">
                  <c:v>Harjoittelu</c:v>
                </c:pt>
                <c:pt idx="1">
                  <c:v>Ohjaus ja valmennus</c:v>
                </c:pt>
                <c:pt idx="2">
                  <c:v>Kilpailut/ottelut</c:v>
                </c:pt>
                <c:pt idx="3">
                  <c:v>Ryhmähenki</c:v>
                </c:pt>
                <c:pt idx="4">
                  <c:v>Keskiarvo</c:v>
                </c:pt>
              </c:strCache>
            </c:strRef>
          </c:cat>
          <c:val>
            <c:numRef>
              <c:f>'T1'!$B$2:$B$6</c:f>
              <c:numCache>
                <c:formatCode>General</c:formatCode>
                <c:ptCount val="5"/>
                <c:pt idx="0">
                  <c:v>4.5</c:v>
                </c:pt>
                <c:pt idx="1">
                  <c:v>4.9000000000000004</c:v>
                </c:pt>
                <c:pt idx="2">
                  <c:v>3.2</c:v>
                </c:pt>
                <c:pt idx="3">
                  <c:v>4.9000000000000004</c:v>
                </c:pt>
                <c:pt idx="4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96-4E6E-89D2-A06EB08751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964966"/>
        <c:axId val="416454"/>
      </c:barChart>
      <c:catAx>
        <c:axId val="96496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416454"/>
        <c:crosses val="autoZero"/>
        <c:auto val="1"/>
        <c:lblAlgn val="ctr"/>
        <c:lblOffset val="100"/>
        <c:noMultiLvlLbl val="1"/>
      </c:catAx>
      <c:valAx>
        <c:axId val="416454"/>
        <c:scaling>
          <c:orientation val="minMax"/>
          <c:max val="5"/>
          <c:min val="1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964966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(KA:2.71, Hajonta:0.7) (Vastauksia:7)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T1!$A$2:$A$5</c:f>
              <c:strCache>
                <c:ptCount val="4"/>
                <c:pt idx="0">
                  <c:v>Alle 11 vuotta</c:v>
                </c:pt>
                <c:pt idx="1">
                  <c:v>11-13 vuotta</c:v>
                </c:pt>
                <c:pt idx="2">
                  <c:v>14-16 vuotta</c:v>
                </c:pt>
                <c:pt idx="3">
                  <c:v>Yli 16 vuotta</c:v>
                </c:pt>
              </c:strCache>
            </c:strRef>
          </c:cat>
          <c:val>
            <c:numRef>
              <c:f>T1!$B$2:$B$5</c:f>
              <c:numCache>
                <c:formatCode>General</c:formatCode>
                <c:ptCount val="4"/>
                <c:pt idx="0">
                  <c:v>0</c:v>
                </c:pt>
                <c:pt idx="1">
                  <c:v>0.42899999999999999</c:v>
                </c:pt>
                <c:pt idx="2">
                  <c:v>0.42899999999999999</c:v>
                </c:pt>
                <c:pt idx="3">
                  <c:v>0.14299999999999999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36-4B96-AE55-AB85B22242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361434"/>
        <c:axId val="903731"/>
      </c:barChart>
      <c:catAx>
        <c:axId val="36143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903731"/>
        <c:crosses val="autoZero"/>
        <c:auto val="1"/>
        <c:lblAlgn val="ctr"/>
        <c:lblOffset val="100"/>
        <c:noMultiLvlLbl val="1"/>
      </c:catAx>
      <c:valAx>
        <c:axId val="903731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361434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(KA:2.57, Hajonta:1.05) (Vastauksia:7)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Alle vuoden</c:v>
                </c:pt>
                <c:pt idx="1">
                  <c:v>1-3 vuotta</c:v>
                </c:pt>
                <c:pt idx="2">
                  <c:v>3 -5  vuotta</c:v>
                </c:pt>
                <c:pt idx="3">
                  <c:v>5-10 vuotta</c:v>
                </c:pt>
                <c:pt idx="4">
                  <c:v>Yli 10 vuotta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0.14299999999999999</c:v>
                </c:pt>
                <c:pt idx="1">
                  <c:v>0.42899999999999999</c:v>
                </c:pt>
                <c:pt idx="2">
                  <c:v>0.14299999999999999</c:v>
                </c:pt>
                <c:pt idx="3">
                  <c:v>0.28599999999999998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11-4975-B0B3-A3A916CEB7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460260"/>
        <c:axId val="69672"/>
      </c:barChart>
      <c:catAx>
        <c:axId val="46026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69672"/>
        <c:crosses val="autoZero"/>
        <c:auto val="1"/>
        <c:lblAlgn val="ctr"/>
        <c:lblOffset val="100"/>
        <c:noMultiLvlLbl val="1"/>
      </c:catAx>
      <c:valAx>
        <c:axId val="69672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460260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(KA:2.57, Hajonta:1.18) (Vastauksia:7)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Kerran viikossa</c:v>
                </c:pt>
                <c:pt idx="1">
                  <c:v>Kaksi kertaa viikossa</c:v>
                </c:pt>
                <c:pt idx="2">
                  <c:v>Kolme kertaa viikossa</c:v>
                </c:pt>
                <c:pt idx="3">
                  <c:v>Neljä kertaa viikossa</c:v>
                </c:pt>
                <c:pt idx="4">
                  <c:v>Viisi kertaa viikossa tai enemmän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0.28599999999999998</c:v>
                </c:pt>
                <c:pt idx="1">
                  <c:v>0.14299999999999999</c:v>
                </c:pt>
                <c:pt idx="2">
                  <c:v>0.28599999999999998</c:v>
                </c:pt>
                <c:pt idx="3">
                  <c:v>0.28599999999999998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18-44B5-B3D5-034C77E6A9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990479"/>
        <c:axId val="792778"/>
      </c:barChart>
      <c:catAx>
        <c:axId val="990479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792778"/>
        <c:crosses val="autoZero"/>
        <c:auto val="1"/>
        <c:lblAlgn val="ctr"/>
        <c:lblOffset val="100"/>
        <c:noMultiLvlLbl val="1"/>
      </c:catAx>
      <c:valAx>
        <c:axId val="792778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990479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(KA:4.43, Hajonta:0.49) (Vastauksia:7)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0.57099999999999995</c:v>
                </c:pt>
                <c:pt idx="4">
                  <c:v>0.42899999999999999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EF-4B10-A65E-6807809CF1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616619"/>
        <c:axId val="841447"/>
      </c:barChart>
      <c:catAx>
        <c:axId val="616619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841447"/>
        <c:crosses val="autoZero"/>
        <c:auto val="1"/>
        <c:lblAlgn val="ctr"/>
        <c:lblOffset val="100"/>
        <c:noMultiLvlLbl val="1"/>
      </c:catAx>
      <c:valAx>
        <c:axId val="841447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616619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(KA:5.0, Hajonta:0.0) (Vastauksia:7)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BA-4542-AEAF-525C680ACE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490384"/>
        <c:axId val="674430"/>
      </c:barChart>
      <c:catAx>
        <c:axId val="490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674430"/>
        <c:crosses val="autoZero"/>
        <c:auto val="1"/>
        <c:lblAlgn val="ctr"/>
        <c:lblOffset val="100"/>
        <c:noMultiLvlLbl val="1"/>
      </c:catAx>
      <c:valAx>
        <c:axId val="674430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490384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(KA:4.57, Hajonta:0.49) (Vastauksia:7)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0.42899999999999999</c:v>
                </c:pt>
                <c:pt idx="4">
                  <c:v>0.57099999999999995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F4-4411-B1D2-C3A02EBAA4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670506"/>
        <c:axId val="509446"/>
      </c:barChart>
      <c:catAx>
        <c:axId val="67050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509446"/>
        <c:crosses val="autoZero"/>
        <c:auto val="1"/>
        <c:lblAlgn val="ctr"/>
        <c:lblOffset val="100"/>
        <c:noMultiLvlLbl val="1"/>
      </c:catAx>
      <c:valAx>
        <c:axId val="509446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670506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1E765-1309-483C-AFBF-94DB7B3C30EC}" type="datetimeFigureOut">
              <a:rPr lang="fi-FI" smtClean="0"/>
              <a:pPr/>
              <a:t>24.6.2021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A97E8-5338-45F9-9231-60ED891F643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4044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C94F5-94A3-4F3E-BB9E-3D0EF9CB3F07}" type="datetimeFigureOut">
              <a:rPr lang="fi-FI" smtClean="0"/>
              <a:pPr/>
              <a:t>24.6.2021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898C-9E1E-4ACD-A8BC-86A6DB1ADEF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7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24.6.2021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180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8" name="Text"/>
          <p:cNvSpPr>
            <a:spLocks noGrp="1"/>
          </p:cNvSpPr>
          <p:nvPr>
            <p:ph type="body" sz="quarter" idx="13"/>
          </p:nvPr>
        </p:nvSpPr>
        <p:spPr>
          <a:xfrm>
            <a:off x="457200" y="3059999"/>
            <a:ext cx="8229600" cy="1620000"/>
          </a:xfrm>
        </p:spPr>
        <p:txBody>
          <a:bodyPr/>
          <a:lstStyle/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305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24.6.2021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482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rr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24.6.2021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1800000"/>
            <a:ext cx="8229600" cy="2277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6360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is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24.6.2021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7" name="Content">
            <a:extLst>
              <a:ext uri="{FF2B5EF4-FFF2-40B4-BE49-F238E27FC236}">
                <a16:creationId xmlns:a16="http://schemas.microsoft.com/office/drawing/2014/main" id="{2B496EA9-79F7-422C-AFAF-5E6AB7A060C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/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693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24.6.2021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8" name="Text"/>
          <p:cNvSpPr>
            <a:spLocks noGrp="1"/>
          </p:cNvSpPr>
          <p:nvPr>
            <p:ph type="body" sz="quarter" idx="13"/>
          </p:nvPr>
        </p:nvSpPr>
        <p:spPr>
          <a:xfrm>
            <a:off x="457200" y="1556792"/>
            <a:ext cx="8229600" cy="4680520"/>
          </a:xfrm>
        </p:spPr>
        <p:txBody>
          <a:bodyPr/>
          <a:lstStyle>
            <a:lvl1pPr algn="l">
              <a:defRPr/>
            </a:lvl1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3247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24.6.2021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728700"/>
            <a:ext cx="8229600" cy="5508612"/>
          </a:xfrm>
        </p:spPr>
        <p:txBody>
          <a:bodyPr/>
          <a:lstStyle>
            <a:lvl1pPr algn="l">
              <a:defRPr/>
            </a:lvl1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693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24.6.2021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/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631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24.6.2021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pPr lvl="0"/>
            <a:endParaRPr lang="fi-FI" dirty="0"/>
          </a:p>
        </p:txBody>
      </p:sp>
      <p:sp>
        <p:nvSpPr>
          <p:cNvPr id="8" name="Chart"/>
          <p:cNvSpPr>
            <a:spLocks noGrp="1"/>
          </p:cNvSpPr>
          <p:nvPr>
            <p:ph type="chart" sz="quarter" idx="14" hasCustomPrompt="1"/>
          </p:nvPr>
        </p:nvSpPr>
        <p:spPr>
          <a:xfrm>
            <a:off x="457200" y="1773238"/>
            <a:ext cx="8229600" cy="44640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3744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24.6.2021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780000"/>
            <a:ext cx="8229600" cy="1143000"/>
          </a:xfrm>
        </p:spPr>
        <p:txBody>
          <a:bodyPr/>
          <a:lstStyle>
            <a:lvl1pPr>
              <a:defRPr baseline="0"/>
            </a:lvl1pPr>
          </a:lstStyle>
          <a:p>
            <a:endParaRPr lang="fi-FI" dirty="0"/>
          </a:p>
        </p:txBody>
      </p:sp>
      <p:sp>
        <p:nvSpPr>
          <p:cNvPr id="8" name="Tex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013176"/>
            <a:ext cx="8229600" cy="720725"/>
          </a:xfrm>
        </p:spPr>
        <p:txBody>
          <a:bodyPr/>
          <a:lstStyle>
            <a:lvl1pPr marL="0" indent="0" algn="r">
              <a:buNone/>
              <a:defRPr/>
            </a:lvl1pPr>
          </a:lstStyle>
          <a:p>
            <a:pPr lvl="0"/>
            <a:r>
              <a:rPr lang="en-US" dirty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251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24.6.2021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Chart"/>
          <p:cNvSpPr>
            <a:spLocks noGrp="1"/>
          </p:cNvSpPr>
          <p:nvPr>
            <p:ph type="chart" sz="quarter" idx="13"/>
          </p:nvPr>
        </p:nvSpPr>
        <p:spPr>
          <a:xfrm>
            <a:off x="457200" y="457200"/>
            <a:ext cx="8229600" cy="5780112"/>
          </a:xfrm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219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24.6.2021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able"/>
          <p:cNvSpPr>
            <a:spLocks noGrp="1"/>
          </p:cNvSpPr>
          <p:nvPr>
            <p:ph type="tbl" sz="quarter" idx="13"/>
          </p:nvPr>
        </p:nvSpPr>
        <p:spPr>
          <a:xfrm>
            <a:off x="457200" y="1772816"/>
            <a:ext cx="8229600" cy="4464496"/>
          </a:xfrm>
        </p:spPr>
        <p:txBody>
          <a:bodyPr/>
          <a:lstStyle/>
          <a:p>
            <a:endParaRPr lang="fi-FI"/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9" name="Text"/>
          <p:cNvSpPr>
            <a:spLocks noGrp="1"/>
          </p:cNvSpPr>
          <p:nvPr>
            <p:ph type="body" sz="quarter" idx="14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576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180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fi-FI" dirty="0"/>
          </a:p>
        </p:txBody>
      </p:sp>
      <p:sp>
        <p:nvSpPr>
          <p:cNvPr id="3" name="Text"/>
          <p:cNvSpPr>
            <a:spLocks noGrp="1"/>
          </p:cNvSpPr>
          <p:nvPr>
            <p:ph type="body" idx="1"/>
          </p:nvPr>
        </p:nvSpPr>
        <p:spPr>
          <a:xfrm>
            <a:off x="457200" y="3060000"/>
            <a:ext cx="8229600" cy="16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 </a:t>
            </a:r>
            <a:endParaRPr lang="fi-FI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B343E-EDD0-4501-988B-9A386F4E06D4}" type="datetimeFigureOut">
              <a:rPr lang="fi-FI" smtClean="0"/>
              <a:pPr/>
              <a:t>24.6.2021</a:t>
            </a:fld>
            <a:endParaRPr lang="fi-FI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095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4" r:id="rId2"/>
    <p:sldLayoutId id="2147483661" r:id="rId3"/>
    <p:sldLayoutId id="2147483660" r:id="rId4"/>
    <p:sldLayoutId id="2147483651" r:id="rId5"/>
    <p:sldLayoutId id="2147483657" r:id="rId6"/>
    <p:sldLayoutId id="2147483652" r:id="rId7"/>
    <p:sldLayoutId id="2147483655" r:id="rId8"/>
    <p:sldLayoutId id="2147483656" r:id="rId9"/>
    <p:sldLayoutId id="2147483659" r:id="rId10"/>
    <p:sldLayoutId id="2147483653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0" eaLnBrk="1" latinLnBrk="0" hangingPunct="1">
        <a:spcBef>
          <a:spcPct val="20000"/>
        </a:spcBef>
        <a:buFont typeface="Arial" pitchFamily="34" charset="0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180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pPr algn="r"/>
            <a:r>
              <a:rPr lang="en-US" sz="2400" b="1">
                <a:solidFill>
                  <a:srgbClr val="000000"/>
                </a:solidFill>
                <a:latin typeface="Arial"/>
              </a:rPr>
              <a:t>697. Palautekysely nuorille</a:t>
            </a:r>
          </a:p>
        </p:txBody>
      </p:sp>
      <p:sp>
        <p:nvSpPr>
          <p:cNvPr id="8" name="Text"/>
          <p:cNvSpPr>
            <a:spLocks noGrp="1"/>
          </p:cNvSpPr>
          <p:nvPr>
            <p:ph type="body" sz="quarter" idx="13"/>
          </p:nvPr>
        </p:nvSpPr>
        <p:spPr>
          <a:xfrm>
            <a:off x="457200" y="3059999"/>
            <a:ext cx="8229600" cy="1620000"/>
          </a:xfrm>
        </p:spPr>
        <p:txBody>
          <a:bodyPr>
            <a:normAutofit/>
          </a:bodyPr>
          <a:lstStyle/>
          <a:p>
            <a:pPr algn="r"/>
            <a:r>
              <a:rPr lang="en-US" sz="1200" b="0">
                <a:solidFill>
                  <a:srgbClr val="000000"/>
                </a:solidFill>
                <a:latin typeface="Arial"/>
              </a:rPr>
              <a:t>6/21/21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Ohjatut harjoituksemme ovat monipuolisia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Treeneissä liikutaan paljon (ei jonottelua, seisoskelua, istuskelua)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Harjoitusten jälkeen minulla on aina tai lähes aina hyvä fiilis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Harjoittelen vapaa-ajalla omatoimisesti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Harjoitukset ovat mielestäni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Ryhmällämme on harjoituksia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Harrastan myös muita lajeja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Liikun päivittäin (sisältää kaiken liikkumisen: koulumatkat, liikuntatunnit, harjoitukset, pihaliikunnan...)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Ohjaajamme / Valmentajamme ovat kannustavia ja antavat positiivista palautetta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Ryhmämme / joukkueemme jäseniä kohdellaan tasapuolisesti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Palautekysely nuorille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Laji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Uskallan kertoa omista ajatuksistani ja tunteistani ohjaajalle / valmentajille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Mielipiteitäni kuunnellaan ja mielipiteeni otetaan huomioon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Kunnioitan valmentajiani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Valmentajat antavat omalla käytöksellään hyvää esimerkkiä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Oletko kokenut epäasiallista käytöstä valmentajien tai muiden aikuisten toimesta.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Kilpaileminen on minulle mielekästä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Saan kannustusta valmentajiltani kilpailutilanteissa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Perheelleni on tärkeää, että menestyn kilpailuissa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Ryhmällämme / joukkueellamme on kilpailuja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Viihdyn treeneissä hyvin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Palautekysely nuorille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Seuran sijainti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Viihdyn hyvin ryhmässäni/joukkueessani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Joukkueessa/ryhmässämme on hyvä yhteishenki ja kannustava ilmapiiri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Minua on kiusattu ryhmässä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Mikä on parasta urheiluharrastuksessa? (Kaikki vastaajat)</a:t>
            </a:r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kaverit ja onnistumiset</a:t>
            </a:r>
          </a:p>
          <a:p>
            <a:pPr>
              <a:spcBef>
                <a:spcPct val="90000"/>
              </a:spcBef>
            </a:pPr>
            <a:r>
              <a:rPr lang="en-US" sz="1200" b="0">
                <a:solidFill>
                  <a:srgbClr val="000000"/>
                </a:solidFill>
                <a:latin typeface="Arial"/>
              </a:rPr>
              <a:t>Loistava valmentaja, joka kannustaa ja auttaa parantamaan taitojaan ja jonka treeneissä kehittyy joka kerta.</a:t>
            </a:r>
          </a:p>
          <a:p>
            <a:pPr>
              <a:spcBef>
                <a:spcPct val="90000"/>
              </a:spcBef>
            </a:pPr>
            <a:r>
              <a:rPr lang="en-US" sz="1200" b="0">
                <a:solidFill>
                  <a:srgbClr val="000000"/>
                </a:solidFill>
                <a:latin typeface="Arial"/>
              </a:rPr>
              <a:t>Kavereiden kanssa pelaaminen.</a:t>
            </a:r>
          </a:p>
          <a:p>
            <a:pPr>
              <a:spcBef>
                <a:spcPct val="90000"/>
              </a:spcBef>
            </a:pPr>
            <a:r>
              <a:rPr lang="en-US" sz="1200" b="0">
                <a:solidFill>
                  <a:srgbClr val="000000"/>
                </a:solidFill>
                <a:latin typeface="Arial"/>
              </a:rPr>
              <a:t>Hyvä henki ja hyvät treeni ohjelmat.</a:t>
            </a:r>
          </a:p>
          <a:p>
            <a:pPr>
              <a:spcBef>
                <a:spcPct val="90000"/>
              </a:spcBef>
            </a:pPr>
            <a:r>
              <a:rPr lang="en-US" sz="1200" b="0">
                <a:solidFill>
                  <a:srgbClr val="000000"/>
                </a:solidFill>
                <a:latin typeface="Arial"/>
              </a:rPr>
              <a:t>Squashin pelaaminen, eli normaali peli.</a:t>
            </a:r>
          </a:p>
          <a:p>
            <a:pPr>
              <a:spcBef>
                <a:spcPct val="90000"/>
              </a:spcBef>
            </a:pPr>
            <a:r>
              <a:rPr lang="en-US" sz="1200" b="0">
                <a:solidFill>
                  <a:srgbClr val="000000"/>
                </a:solidFill>
                <a:latin typeface="Arial"/>
              </a:rPr>
              <a:t>On mukava joskus oppia uusia asioita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Mikä urheiluharrastuksessa on epämieluisinta? (Kaikki vastaajat)</a:t>
            </a:r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huonot aikataulut</a:t>
            </a:r>
          </a:p>
          <a:p>
            <a:pPr>
              <a:spcBef>
                <a:spcPct val="90000"/>
              </a:spcBef>
            </a:pPr>
            <a:r>
              <a:rPr lang="en-US" sz="1200" b="0">
                <a:solidFill>
                  <a:srgbClr val="000000"/>
                </a:solidFill>
                <a:latin typeface="Arial"/>
              </a:rPr>
              <a:t>Haluasin lisää treenejä, mutta minulla ei ole aikaa:/</a:t>
            </a:r>
          </a:p>
          <a:p>
            <a:pPr>
              <a:spcBef>
                <a:spcPct val="90000"/>
              </a:spcBef>
            </a:pPr>
            <a:r>
              <a:rPr lang="en-US" sz="1200" b="0">
                <a:solidFill>
                  <a:srgbClr val="000000"/>
                </a:solidFill>
                <a:latin typeface="Arial"/>
              </a:rPr>
              <a:t>En tiedä.</a:t>
            </a:r>
          </a:p>
          <a:p>
            <a:pPr>
              <a:spcBef>
                <a:spcPct val="90000"/>
              </a:spcBef>
            </a:pPr>
            <a:r>
              <a:rPr lang="en-US" sz="1200" b="0">
                <a:solidFill>
                  <a:srgbClr val="000000"/>
                </a:solidFill>
                <a:latin typeface="Arial"/>
              </a:rPr>
              <a:t>Ei mikään.</a:t>
            </a:r>
          </a:p>
          <a:p>
            <a:pPr>
              <a:spcBef>
                <a:spcPct val="90000"/>
              </a:spcBef>
            </a:pPr>
            <a:r>
              <a:rPr lang="en-US" sz="1200" b="0">
                <a:solidFill>
                  <a:srgbClr val="000000"/>
                </a:solidFill>
                <a:latin typeface="Arial"/>
              </a:rPr>
              <a:t>En tiedä.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1">
                <a:solidFill>
                  <a:srgbClr val="000000"/>
                </a:solidFill>
                <a:latin typeface="Arial"/>
              </a:rPr>
              <a:t>Harjoittelu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1">
                <a:solidFill>
                  <a:srgbClr val="000000"/>
                </a:solidFill>
                <a:latin typeface="Arial"/>
              </a:rPr>
              <a:t>Ohjaus ja valmennus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1">
                <a:solidFill>
                  <a:srgbClr val="000000"/>
                </a:solidFill>
                <a:latin typeface="Arial"/>
              </a:rPr>
              <a:t>Kilpailut/ottelut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1">
                <a:solidFill>
                  <a:srgbClr val="000000"/>
                </a:solidFill>
                <a:latin typeface="Arial"/>
              </a:rPr>
              <a:t>Ryhmähenki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>
            <a:lvl1pPr algn="l">
              <a:defRPr/>
            </a:lvl1pPr>
          </a:lstStyle>
          <a:p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Kokonaiskeskiarvot</a:t>
            </a:r>
            <a:br>
              <a:rPr lang="en-US" sz="2400" b="1" dirty="0">
                <a:solidFill>
                  <a:srgbClr val="000000"/>
                </a:solidFill>
                <a:latin typeface="Arial"/>
              </a:rPr>
            </a:br>
            <a:r>
              <a:rPr lang="en-US" sz="2400" b="1" i="1" dirty="0" err="1">
                <a:solidFill>
                  <a:srgbClr val="000000"/>
                </a:solidFill>
                <a:latin typeface="Arial"/>
              </a:rPr>
              <a:t>Nuoret</a:t>
            </a:r>
            <a:endParaRPr lang="en-US" sz="24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216927"/>
              </p:ext>
            </p:extLst>
          </p:nvPr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Palautekysely nuorille - Seura (Kaikki vastaajat)</a:t>
            </a:r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ESRC</a:t>
            </a:r>
          </a:p>
          <a:p>
            <a:pPr>
              <a:spcBef>
                <a:spcPct val="90000"/>
              </a:spcBef>
            </a:pPr>
            <a:r>
              <a:rPr lang="en-US" sz="1200" b="0">
                <a:solidFill>
                  <a:srgbClr val="000000"/>
                </a:solidFill>
                <a:latin typeface="Arial"/>
              </a:rPr>
              <a:t>ESRC</a:t>
            </a:r>
          </a:p>
          <a:p>
            <a:pPr>
              <a:spcBef>
                <a:spcPct val="90000"/>
              </a:spcBef>
            </a:pPr>
            <a:r>
              <a:rPr lang="en-US" sz="1200" b="0">
                <a:solidFill>
                  <a:srgbClr val="000000"/>
                </a:solidFill>
                <a:latin typeface="Arial"/>
              </a:rPr>
              <a:t>Esrc</a:t>
            </a:r>
          </a:p>
          <a:p>
            <a:pPr>
              <a:spcBef>
                <a:spcPct val="90000"/>
              </a:spcBef>
            </a:pPr>
            <a:r>
              <a:rPr lang="en-US" sz="1200" b="0">
                <a:solidFill>
                  <a:srgbClr val="000000"/>
                </a:solidFill>
                <a:latin typeface="Arial"/>
              </a:rPr>
              <a:t>ESRc</a:t>
            </a:r>
          </a:p>
          <a:p>
            <a:pPr>
              <a:spcBef>
                <a:spcPct val="90000"/>
              </a:spcBef>
            </a:pPr>
            <a:r>
              <a:rPr lang="en-US" sz="1200" b="0">
                <a:solidFill>
                  <a:srgbClr val="000000"/>
                </a:solidFill>
                <a:latin typeface="Arial"/>
              </a:rPr>
              <a:t>Esrc</a:t>
            </a:r>
          </a:p>
          <a:p>
            <a:pPr>
              <a:spcBef>
                <a:spcPct val="90000"/>
              </a:spcBef>
            </a:pPr>
            <a:r>
              <a:rPr lang="en-US" sz="1200" b="0">
                <a:solidFill>
                  <a:srgbClr val="000000"/>
                </a:solidFill>
                <a:latin typeface="Arial"/>
              </a:rPr>
              <a:t>ESRC</a:t>
            </a:r>
          </a:p>
          <a:p>
            <a:pPr>
              <a:spcBef>
                <a:spcPct val="90000"/>
              </a:spcBef>
            </a:pPr>
            <a:r>
              <a:rPr lang="en-US" sz="1200" b="0">
                <a:solidFill>
                  <a:srgbClr val="000000"/>
                </a:solidFill>
                <a:latin typeface="Arial"/>
              </a:rPr>
              <a:t>ESRC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780000"/>
            <a:ext cx="8229600" cy="1143000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pPr algn="l"/>
            <a:r>
              <a:rPr lang="en-US" sz="2400" b="1">
                <a:solidFill>
                  <a:srgbClr val="000000"/>
                </a:solidFill>
                <a:latin typeface="Arial"/>
              </a:rPr>
              <a:t>Kiitos!</a:t>
            </a:r>
          </a:p>
        </p:txBody>
      </p:sp>
      <p:sp>
        <p:nvSpPr>
          <p:cNvPr id="8" name="Tex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013176"/>
            <a:ext cx="8229600" cy="720725"/>
          </a:xfrm>
        </p:spPr>
        <p:txBody>
          <a:bodyPr>
            <a:normAutofit/>
          </a:bodyPr>
          <a:lstStyle>
            <a:lvl1pPr marL="0" indent="0" algn="r">
              <a:buNone/>
              <a:defRPr/>
            </a:lvl1pPr>
          </a:lstStyle>
          <a:p>
            <a:pPr algn="l"/>
            <a:r>
              <a:rPr lang="en-US" sz="1200" b="0">
                <a:solidFill>
                  <a:srgbClr val="000000"/>
                </a:solidFill>
                <a:latin typeface="Arial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Palautekysely nuorille - Joukkue / ryhmä (Kaikki vastaajat)</a:t>
            </a:r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Esport ke 14.45-15.45</a:t>
            </a:r>
          </a:p>
          <a:p>
            <a:pPr>
              <a:spcBef>
                <a:spcPct val="90000"/>
              </a:spcBef>
            </a:pPr>
            <a:r>
              <a:rPr lang="en-US" sz="1200" b="0">
                <a:solidFill>
                  <a:srgbClr val="000000"/>
                </a:solidFill>
                <a:latin typeface="Arial"/>
              </a:rPr>
              <a:t>Tehovalmennus ryhmä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Palautekysely nuorille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Onko seuranne Tähtiseura?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Palautekysely nuorille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Ikäni on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Palautekysely nuorille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Olen harrastanut / kilpaillut seurassa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1">
                <a:solidFill>
                  <a:srgbClr val="000000"/>
                </a:solidFill>
                <a:latin typeface="Arial"/>
              </a:rPr>
              <a:t>Palautekysely nuorille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Minulla on ohjattuja treenejä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urvey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552</Words>
  <Application>Microsoft Office PowerPoint</Application>
  <PresentationFormat>Näytössä katseltava diaesitys (4:3)</PresentationFormat>
  <Paragraphs>96</Paragraphs>
  <Slides>40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40</vt:i4>
      </vt:variant>
    </vt:vector>
  </HeadingPairs>
  <TitlesOfParts>
    <vt:vector size="43" baseType="lpstr">
      <vt:lpstr>Arial</vt:lpstr>
      <vt:lpstr>Calibri</vt:lpstr>
      <vt:lpstr>Surveypal</vt:lpstr>
      <vt:lpstr>697. Palautekysely nuorille</vt:lpstr>
      <vt:lpstr>Palautekysely nuorille</vt:lpstr>
      <vt:lpstr>Palautekysely nuorille</vt:lpstr>
      <vt:lpstr>Palautekysely nuorille - Seura (Kaikki vastaajat)</vt:lpstr>
      <vt:lpstr>Palautekysely nuorille - Joukkue / ryhmä (Kaikki vastaajat)</vt:lpstr>
      <vt:lpstr>Palautekysely nuorille</vt:lpstr>
      <vt:lpstr>Palautekysely nuorille</vt:lpstr>
      <vt:lpstr>Palautekysely nuorille</vt:lpstr>
      <vt:lpstr>Palautekysely nuorille</vt:lpstr>
      <vt:lpstr>Ohjatut harjoituksemme ovat monipuolisia</vt:lpstr>
      <vt:lpstr>Treeneissä liikutaan paljon (ei jonottelua, seisoskelua, istuskelua)</vt:lpstr>
      <vt:lpstr>Harjoitusten jälkeen minulla on aina tai lähes aina hyvä fiilis</vt:lpstr>
      <vt:lpstr>Harjoittelen vapaa-ajalla omatoimisesti</vt:lpstr>
      <vt:lpstr> </vt:lpstr>
      <vt:lpstr> </vt:lpstr>
      <vt:lpstr> </vt:lpstr>
      <vt:lpstr> </vt:lpstr>
      <vt:lpstr>Ohjaajamme / Valmentajamme ovat kannustavia ja antavat positiivista palautetta</vt:lpstr>
      <vt:lpstr>Ryhmämme / joukkueemme jäseniä kohdellaan tasapuolisesti</vt:lpstr>
      <vt:lpstr>Uskallan kertoa omista ajatuksistani ja tunteistani ohjaajalle / valmentajille</vt:lpstr>
      <vt:lpstr>Mielipiteitäni kuunnellaan ja mielipiteeni otetaan huomioon</vt:lpstr>
      <vt:lpstr>Kunnioitan valmentajiani</vt:lpstr>
      <vt:lpstr>Valmentajat antavat omalla käytöksellään hyvää esimerkkiä</vt:lpstr>
      <vt:lpstr> </vt:lpstr>
      <vt:lpstr>Kilpaileminen on minulle mielekästä</vt:lpstr>
      <vt:lpstr>Saan kannustusta valmentajiltani kilpailutilanteissa</vt:lpstr>
      <vt:lpstr>Perheelleni on tärkeää, että menestyn kilpailuissa</vt:lpstr>
      <vt:lpstr> </vt:lpstr>
      <vt:lpstr>Viihdyn treeneissä hyvin</vt:lpstr>
      <vt:lpstr>Viihdyn hyvin ryhmässäni/joukkueessani</vt:lpstr>
      <vt:lpstr>Joukkueessa/ryhmässämme on hyvä yhteishenki ja kannustava ilmapiiri</vt:lpstr>
      <vt:lpstr>Minua on kiusattu ryhmässä</vt:lpstr>
      <vt:lpstr>Mikä on parasta urheiluharrastuksessa? (Kaikki vastaajat)</vt:lpstr>
      <vt:lpstr>Mikä urheiluharrastuksessa on epämieluisinta? (Kaikki vastaajat)</vt:lpstr>
      <vt:lpstr>Harjoittelu</vt:lpstr>
      <vt:lpstr>Ohjaus ja valmennus</vt:lpstr>
      <vt:lpstr>Kilpailut/ottelut</vt:lpstr>
      <vt:lpstr>Ryhmähenki</vt:lpstr>
      <vt:lpstr>Kokonaiskeskiarvot Nuoret</vt:lpstr>
      <vt:lpstr>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surveypal2</dc:creator>
  <cp:lastModifiedBy>Topias Aalto</cp:lastModifiedBy>
  <cp:revision>45</cp:revision>
  <dcterms:created xsi:type="dcterms:W3CDTF">2012-05-09T09:21:34Z</dcterms:created>
  <dcterms:modified xsi:type="dcterms:W3CDTF">2021-06-24T16:30:55Z</dcterms:modified>
</cp:coreProperties>
</file>