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lsx" ContentType="application/vnd.ms-exce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charts/chart14.xml" ContentType="application/vnd.openxmlformats-officedocument.drawingml.chart+xml"/>
  <Override PartName="/ppt/charts/chart15.xml" ContentType="application/vnd.openxmlformats-officedocument.drawingml.chart+xml"/>
  <Override PartName="/ppt/charts/chart16.xml" ContentType="application/vnd.openxmlformats-officedocument.drawingml.chart+xml"/>
  <Override PartName="/ppt/charts/chart17.xml" ContentType="application/vnd.openxmlformats-officedocument.drawingml.chart+xml"/>
  <Override PartName="/ppt/charts/chart18.xml" ContentType="application/vnd.openxmlformats-officedocument.drawingml.chart+xml"/>
  <Override PartName="/ppt/charts/chart19.xml" ContentType="application/vnd.openxmlformats-officedocument.drawingml.chart+xml"/>
  <Override PartName="/ppt/charts/chart20.xml" ContentType="application/vnd.openxmlformats-officedocument.drawingml.chart+xml"/>
  <Override PartName="/ppt/charts/chart21.xml" ContentType="application/vnd.openxmlformats-officedocument.drawingml.chart+xml"/>
  <Override PartName="/ppt/charts/chart22.xml" ContentType="application/vnd.openxmlformats-officedocument.drawingml.chart+xml"/>
  <Override PartName="/ppt/charts/chart23.xml" ContentType="application/vnd.openxmlformats-officedocument.drawingml.chart+xml"/>
  <Override PartName="/ppt/charts/chart24.xml" ContentType="application/vnd.openxmlformats-officedocument.drawingml.chart+xml"/>
  <Override PartName="/ppt/charts/chart25.xml" ContentType="application/vnd.openxmlformats-officedocument.drawingml.chart+xml"/>
  <Override PartName="/ppt/charts/chart26.xml" ContentType="application/vnd.openxmlformats-officedocument.drawingml.chart+xml"/>
  <Override PartName="/ppt/charts/chart27.xml" ContentType="application/vnd.openxmlformats-officedocument.drawingml.chart+xml"/>
  <Override PartName="/ppt/charts/chart28.xml" ContentType="application/vnd.openxmlformats-officedocument.drawingml.chart+xml"/>
  <Override PartName="/ppt/charts/chart29.xml" ContentType="application/vnd.openxmlformats-officedocument.drawingml.chart+xml"/>
  <Override PartName="/ppt/charts/chart30.xml" ContentType="application/vnd.openxmlformats-officedocument.drawingml.chart+xml"/>
  <Override PartName="/ppt/charts/chart31.xml" ContentType="application/vnd.openxmlformats-officedocument.drawingml.chart+xml"/>
  <Override PartName="/ppt/charts/chart32.xml" ContentType="application/vnd.openxmlformats-officedocument.drawingml.chart+xml"/>
  <Override PartName="/ppt/charts/chart33.xml" ContentType="application/vnd.openxmlformats-officedocument.drawingml.chart+xml"/>
  <Override PartName="/ppt/charts/chart34.xml" ContentType="application/vnd.openxmlformats-officedocument.drawingml.chart+xml"/>
  <Override PartName="/ppt/embeddings/Microsoft_Excel_Worksheet.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2"/>
  </p:notesMasterIdLst>
  <p:handoutMasterIdLst>
    <p:handoutMasterId r:id="rId43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</p:sldIdLst>
  <p:sldSz cx="9144000" cy="6858000" type="screen4x3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Normaali tyyli 2 - Korostu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6" autoAdjust="0"/>
    <p:restoredTop sz="94722" autoAdjust="0"/>
  </p:normalViewPr>
  <p:slideViewPr>
    <p:cSldViewPr>
      <p:cViewPr varScale="1">
        <p:scale>
          <a:sx n="81" d="100"/>
          <a:sy n="81" d="100"/>
        </p:scale>
        <p:origin x="1498" y="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87" d="100"/>
          <a:sy n="87" d="100"/>
        </p:scale>
        <p:origin x="3840" y="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notesMaster" Target="notesMasters/notesMaster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excel1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excel10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excel11.xlsx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excel12.xlsx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excel13.xlsx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excel14.xlsx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excel15.xlsx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excel16.xlsx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excel17.xlsx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excel18.xlsx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excel19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excel2.xlsx"/></Relationships>
</file>

<file path=ppt/charts/_rels/chart2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excel20.xlsx"/></Relationships>
</file>

<file path=ppt/charts/_rels/chart2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excel21.xlsx"/></Relationships>
</file>

<file path=ppt/charts/_rels/chart2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excel22.xlsx"/></Relationships>
</file>

<file path=ppt/charts/_rels/chart2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excel23.xlsx"/></Relationships>
</file>

<file path=ppt/charts/_rels/chart2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excel24.xlsx"/></Relationships>
</file>

<file path=ppt/charts/_rels/chart2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excel25.xlsx"/></Relationships>
</file>

<file path=ppt/charts/_rels/chart2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excel26.xlsx"/></Relationships>
</file>

<file path=ppt/charts/_rels/chart2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excel27.xlsx"/></Relationships>
</file>

<file path=ppt/charts/_rels/chart2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excel28.xlsx"/></Relationships>
</file>

<file path=ppt/charts/_rels/chart2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excel29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excel3.xlsx"/></Relationships>
</file>

<file path=ppt/charts/_rels/chart3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excel30.xlsx"/></Relationships>
</file>

<file path=ppt/charts/_rels/chart3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excel31.xlsx"/></Relationships>
</file>

<file path=ppt/charts/_rels/chart3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excel32.xlsx"/></Relationships>
</file>

<file path=ppt/charts/_rels/chart3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excel33.xlsx"/></Relationships>
</file>

<file path=ppt/charts/_rels/chart3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excel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excel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excel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excel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excel8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excel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fi-FI"/>
  <c:roundedCorners val="1"/>
  <c:style val="18"/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T1!$B$1</c:f>
              <c:strCache>
                <c:ptCount val="1"/>
                <c:pt idx="0">
                  <c:v>Kaikki vastaajat (KA:83.0, Hajonta:0.0) (Vastauksia:7)</c:v>
                </c:pt>
              </c:strCache>
            </c:strRef>
          </c:tx>
          <c:invertIfNegative val="1"/>
          <c:dLbls>
            <c:numFmt formatCode="0.0\ 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 algn="l">
                  <a:defRPr sz="1000" b="0" spc="100">
                    <a:solidFill>
                      <a:srgbClr val="000000"/>
                    </a:solidFill>
                    <a:latin typeface="Arial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T1!$A$2:$A$108</c:f>
              <c:strCache>
                <c:ptCount val="107"/>
                <c:pt idx="0">
                  <c:v>agility</c:v>
                </c:pt>
                <c:pt idx="1">
                  <c:v>aikido</c:v>
                </c:pt>
                <c:pt idx="2">
                  <c:v>amerikkalainen jalkapallo</c:v>
                </c:pt>
                <c:pt idx="3">
                  <c:v>ampumahiihto</c:v>
                </c:pt>
                <c:pt idx="4">
                  <c:v>ampumaurheilu</c:v>
                </c:pt>
                <c:pt idx="5">
                  <c:v>autourheilu</c:v>
                </c:pt>
                <c:pt idx="6">
                  <c:v>baseball/softball</c:v>
                </c:pt>
                <c:pt idx="7">
                  <c:v>beach volley</c:v>
                </c:pt>
                <c:pt idx="8">
                  <c:v>biljardi</c:v>
                </c:pt>
                <c:pt idx="9">
                  <c:v>bob/skeleton</c:v>
                </c:pt>
                <c:pt idx="10">
                  <c:v>brasialainen jujutsu</c:v>
                </c:pt>
                <c:pt idx="11">
                  <c:v>bridge</c:v>
                </c:pt>
                <c:pt idx="12">
                  <c:v>cheerleading</c:v>
                </c:pt>
                <c:pt idx="13">
                  <c:v>curling</c:v>
                </c:pt>
                <c:pt idx="14">
                  <c:v>darts</c:v>
                </c:pt>
                <c:pt idx="15">
                  <c:v>elektroninen urheilu</c:v>
                </c:pt>
                <c:pt idx="16">
                  <c:v>fitness</c:v>
                </c:pt>
                <c:pt idx="17">
                  <c:v>frisbeegolf</c:v>
                </c:pt>
                <c:pt idx="18">
                  <c:v>golf</c:v>
                </c:pt>
                <c:pt idx="19">
                  <c:v>hiihto</c:v>
                </c:pt>
                <c:pt idx="20">
                  <c:v>hockey</c:v>
                </c:pt>
                <c:pt idx="21">
                  <c:v>ilmailu</c:v>
                </c:pt>
                <c:pt idx="22">
                  <c:v>ITF-taekwon-Do</c:v>
                </c:pt>
                <c:pt idx="23">
                  <c:v>jalkapallo</c:v>
                </c:pt>
                <c:pt idx="24">
                  <c:v>jousiammunta</c:v>
                </c:pt>
                <c:pt idx="25">
                  <c:v>judo</c:v>
                </c:pt>
                <c:pt idx="26">
                  <c:v>jujutsu</c:v>
                </c:pt>
                <c:pt idx="27">
                  <c:v>jääkiekko</c:v>
                </c:pt>
                <c:pt idx="28">
                  <c:v>jääpallo</c:v>
                </c:pt>
                <c:pt idx="29">
                  <c:v>karate</c:v>
                </c:pt>
                <c:pt idx="30">
                  <c:v>kaukalopallo</c:v>
                </c:pt>
                <c:pt idx="31">
                  <c:v>keilailu</c:v>
                </c:pt>
                <c:pt idx="32">
                  <c:v>kelkkailu</c:v>
                </c:pt>
                <c:pt idx="33">
                  <c:v>kendo</c:v>
                </c:pt>
                <c:pt idx="34">
                  <c:v>kiipeily</c:v>
                </c:pt>
                <c:pt idx="35">
                  <c:v>koripallo</c:v>
                </c:pt>
                <c:pt idx="36">
                  <c:v>krav maga</c:v>
                </c:pt>
                <c:pt idx="37">
                  <c:v>kriketti</c:v>
                </c:pt>
                <c:pt idx="38">
                  <c:v>kyykkä</c:v>
                </c:pt>
                <c:pt idx="39">
                  <c:v>kädenvääntö</c:v>
                </c:pt>
                <c:pt idx="40">
                  <c:v>käsipallo</c:v>
                </c:pt>
                <c:pt idx="41">
                  <c:v>lacrosse</c:v>
                </c:pt>
                <c:pt idx="42">
                  <c:v>leanveto</c:v>
                </c:pt>
                <c:pt idx="43">
                  <c:v>lentopallo</c:v>
                </c:pt>
                <c:pt idx="44">
                  <c:v>liitokiekko</c:v>
                </c:pt>
                <c:pt idx="45">
                  <c:v>luistelu</c:v>
                </c:pt>
                <c:pt idx="46">
                  <c:v>lumilautailu</c:v>
                </c:pt>
                <c:pt idx="47">
                  <c:v>maalipallo</c:v>
                </c:pt>
                <c:pt idx="48">
                  <c:v>medieval combat</c:v>
                </c:pt>
                <c:pt idx="49">
                  <c:v>melonta</c:v>
                </c:pt>
                <c:pt idx="50">
                  <c:v>miekkailu/5-ottelu</c:v>
                </c:pt>
                <c:pt idx="51">
                  <c:v>moottorikelkkailu</c:v>
                </c:pt>
                <c:pt idx="52">
                  <c:v>moottoriurheilu</c:v>
                </c:pt>
                <c:pt idx="53">
                  <c:v>muay thai</c:v>
                </c:pt>
                <c:pt idx="54">
                  <c:v>MUU</c:v>
                </c:pt>
                <c:pt idx="55">
                  <c:v>mäkihyppy/yhdistetty</c:v>
                </c:pt>
                <c:pt idx="56">
                  <c:v>nyrkkeily</c:v>
                </c:pt>
                <c:pt idx="57">
                  <c:v>padel</c:v>
                </c:pt>
                <c:pt idx="58">
                  <c:v>paini</c:v>
                </c:pt>
                <c:pt idx="59">
                  <c:v>painonnosto</c:v>
                </c:pt>
                <c:pt idx="60">
                  <c:v>paintball</c:v>
                </c:pt>
                <c:pt idx="61">
                  <c:v>parkour</c:v>
                </c:pt>
                <c:pt idx="62">
                  <c:v>perinneurheilu</c:v>
                </c:pt>
                <c:pt idx="63">
                  <c:v>pesäpallo</c:v>
                </c:pt>
                <c:pt idx="64">
                  <c:v>petanque</c:v>
                </c:pt>
                <c:pt idx="65">
                  <c:v>potkunyrkkeily</c:v>
                </c:pt>
                <c:pt idx="66">
                  <c:v>purjehdus/veneily</c:v>
                </c:pt>
                <c:pt idx="67">
                  <c:v>pyöräily</c:v>
                </c:pt>
                <c:pt idx="68">
                  <c:v>pöytätennis</c:v>
                </c:pt>
                <c:pt idx="69">
                  <c:v>racketlon</c:v>
                </c:pt>
                <c:pt idx="70">
                  <c:v>ratagolf</c:v>
                </c:pt>
                <c:pt idx="71">
                  <c:v>ratsastus</c:v>
                </c:pt>
                <c:pt idx="72">
                  <c:v>ringette</c:v>
                </c:pt>
                <c:pt idx="73">
                  <c:v>rogaining</c:v>
                </c:pt>
                <c:pt idx="74">
                  <c:v>rugby</c:v>
                </c:pt>
                <c:pt idx="75">
                  <c:v>rullalautailu</c:v>
                </c:pt>
                <c:pt idx="76">
                  <c:v>salibandy</c:v>
                </c:pt>
                <c:pt idx="77">
                  <c:v>sambo</c:v>
                </c:pt>
                <c:pt idx="78">
                  <c:v>savate</c:v>
                </c:pt>
                <c:pt idx="79">
                  <c:v>scandinavian defendo</c:v>
                </c:pt>
                <c:pt idx="80">
                  <c:v>shakki</c:v>
                </c:pt>
                <c:pt idx="81">
                  <c:v>soutu</c:v>
                </c:pt>
                <c:pt idx="82">
                  <c:v>squash</c:v>
                </c:pt>
                <c:pt idx="83">
                  <c:v>sukellus</c:v>
                </c:pt>
                <c:pt idx="84">
                  <c:v>sulkapallo</c:v>
                </c:pt>
                <c:pt idx="85">
                  <c:v>suunnistus</c:v>
                </c:pt>
                <c:pt idx="86">
                  <c:v>taekwondo</c:v>
                </c:pt>
                <c:pt idx="87">
                  <c:v>taitoluistelu</c:v>
                </c:pt>
                <c:pt idx="88">
                  <c:v>tanssiurheilu</c:v>
                </c:pt>
                <c:pt idx="89">
                  <c:v>tennis</c:v>
                </c:pt>
                <c:pt idx="90">
                  <c:v>tikkaurheilu</c:v>
                </c:pt>
                <c:pt idx="91">
                  <c:v>triathlon</c:v>
                </c:pt>
                <c:pt idx="92">
                  <c:v>uinti</c:v>
                </c:pt>
                <c:pt idx="93">
                  <c:v>valjakkourheilu</c:v>
                </c:pt>
                <c:pt idx="94">
                  <c:v>vammaisurheilu</c:v>
                </c:pt>
                <c:pt idx="95">
                  <c:v>vapaaottelu</c:v>
                </c:pt>
                <c:pt idx="96">
                  <c:v>vesihiihto</c:v>
                </c:pt>
                <c:pt idx="97">
                  <c:v>voimannosto</c:v>
                </c:pt>
                <c:pt idx="98">
                  <c:v>voimistelu</c:v>
                </c:pt>
                <c:pt idx="99">
                  <c:v>wushu</c:v>
                </c:pt>
                <c:pt idx="100">
                  <c:v>yleisurheilu</c:v>
                </c:pt>
                <c:pt idx="101">
                  <c:v>-</c:v>
                </c:pt>
                <c:pt idx="102">
                  <c:v>-</c:v>
                </c:pt>
                <c:pt idx="103">
                  <c:v>-</c:v>
                </c:pt>
                <c:pt idx="104">
                  <c:v>-</c:v>
                </c:pt>
                <c:pt idx="105">
                  <c:v>-</c:v>
                </c:pt>
                <c:pt idx="106">
                  <c:v>-</c:v>
                </c:pt>
              </c:strCache>
            </c:strRef>
          </c:cat>
          <c:val>
            <c:numRef>
              <c:f>T1!$B$2:$B$108</c:f>
              <c:numCache>
                <c:formatCode>General</c:formatCode>
                <c:ptCount val="107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  <c:pt idx="46">
                  <c:v>0</c:v>
                </c:pt>
                <c:pt idx="47">
                  <c:v>0</c:v>
                </c:pt>
                <c:pt idx="48">
                  <c:v>0</c:v>
                </c:pt>
                <c:pt idx="49">
                  <c:v>0</c:v>
                </c:pt>
                <c:pt idx="50">
                  <c:v>0</c:v>
                </c:pt>
                <c:pt idx="51">
                  <c:v>0</c:v>
                </c:pt>
                <c:pt idx="52">
                  <c:v>0</c:v>
                </c:pt>
                <c:pt idx="53">
                  <c:v>0</c:v>
                </c:pt>
                <c:pt idx="54">
                  <c:v>0</c:v>
                </c:pt>
                <c:pt idx="55">
                  <c:v>0</c:v>
                </c:pt>
                <c:pt idx="56">
                  <c:v>0</c:v>
                </c:pt>
                <c:pt idx="57">
                  <c:v>0</c:v>
                </c:pt>
                <c:pt idx="58">
                  <c:v>0</c:v>
                </c:pt>
                <c:pt idx="59">
                  <c:v>0</c:v>
                </c:pt>
                <c:pt idx="60">
                  <c:v>0</c:v>
                </c:pt>
                <c:pt idx="61">
                  <c:v>0</c:v>
                </c:pt>
                <c:pt idx="62">
                  <c:v>0</c:v>
                </c:pt>
                <c:pt idx="63">
                  <c:v>0</c:v>
                </c:pt>
                <c:pt idx="64">
                  <c:v>0</c:v>
                </c:pt>
                <c:pt idx="65">
                  <c:v>0</c:v>
                </c:pt>
                <c:pt idx="66">
                  <c:v>0</c:v>
                </c:pt>
                <c:pt idx="67">
                  <c:v>0</c:v>
                </c:pt>
                <c:pt idx="68">
                  <c:v>0</c:v>
                </c:pt>
                <c:pt idx="69">
                  <c:v>0</c:v>
                </c:pt>
                <c:pt idx="70">
                  <c:v>0</c:v>
                </c:pt>
                <c:pt idx="71">
                  <c:v>0</c:v>
                </c:pt>
                <c:pt idx="72">
                  <c:v>0</c:v>
                </c:pt>
                <c:pt idx="73">
                  <c:v>0</c:v>
                </c:pt>
                <c:pt idx="74">
                  <c:v>0</c:v>
                </c:pt>
                <c:pt idx="75">
                  <c:v>0</c:v>
                </c:pt>
                <c:pt idx="76">
                  <c:v>0</c:v>
                </c:pt>
                <c:pt idx="77">
                  <c:v>0</c:v>
                </c:pt>
                <c:pt idx="78">
                  <c:v>0</c:v>
                </c:pt>
                <c:pt idx="79">
                  <c:v>0</c:v>
                </c:pt>
                <c:pt idx="80">
                  <c:v>0</c:v>
                </c:pt>
                <c:pt idx="81">
                  <c:v>0</c:v>
                </c:pt>
                <c:pt idx="82">
                  <c:v>1</c:v>
                </c:pt>
                <c:pt idx="83">
                  <c:v>0</c:v>
                </c:pt>
                <c:pt idx="84">
                  <c:v>0</c:v>
                </c:pt>
                <c:pt idx="85">
                  <c:v>0</c:v>
                </c:pt>
                <c:pt idx="86">
                  <c:v>0</c:v>
                </c:pt>
                <c:pt idx="87">
                  <c:v>0</c:v>
                </c:pt>
                <c:pt idx="88">
                  <c:v>0</c:v>
                </c:pt>
                <c:pt idx="89">
                  <c:v>0</c:v>
                </c:pt>
                <c:pt idx="90">
                  <c:v>0</c:v>
                </c:pt>
                <c:pt idx="91">
                  <c:v>0</c:v>
                </c:pt>
                <c:pt idx="92">
                  <c:v>0</c:v>
                </c:pt>
                <c:pt idx="93">
                  <c:v>0</c:v>
                </c:pt>
                <c:pt idx="94">
                  <c:v>0</c:v>
                </c:pt>
                <c:pt idx="95">
                  <c:v>0</c:v>
                </c:pt>
                <c:pt idx="96">
                  <c:v>0</c:v>
                </c:pt>
                <c:pt idx="97">
                  <c:v>0</c:v>
                </c:pt>
                <c:pt idx="98">
                  <c:v>0</c:v>
                </c:pt>
                <c:pt idx="99">
                  <c:v>0</c:v>
                </c:pt>
                <c:pt idx="100">
                  <c:v>0</c:v>
                </c:pt>
                <c:pt idx="101">
                  <c:v>0</c:v>
                </c:pt>
                <c:pt idx="102">
                  <c:v>0</c:v>
                </c:pt>
                <c:pt idx="103">
                  <c:v>0</c:v>
                </c:pt>
                <c:pt idx="104">
                  <c:v>0</c:v>
                </c:pt>
                <c:pt idx="105">
                  <c:v>0</c:v>
                </c:pt>
                <c:pt idx="106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DE1-4002-90DC-5CC4933F818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8"/>
        <c:axId val="790407"/>
        <c:axId val="312358"/>
      </c:barChart>
      <c:catAx>
        <c:axId val="790407"/>
        <c:scaling>
          <c:orientation val="maxMin"/>
        </c:scaling>
        <c:delete val="0"/>
        <c:axPos val="l"/>
        <c:numFmt formatCode="General" sourceLinked="0"/>
        <c:majorTickMark val="none"/>
        <c:minorTickMark val="none"/>
        <c:tickLblPos val="nextTo"/>
        <c:txPr>
          <a:bodyPr/>
          <a:lstStyle/>
          <a:p>
            <a:pPr algn="l">
              <a:defRPr sz="1000" b="0" spc="100">
                <a:solidFill>
                  <a:srgbClr val="000000"/>
                </a:solidFill>
                <a:latin typeface="Arial"/>
              </a:defRPr>
            </a:pPr>
            <a:endParaRPr lang="fi-FI"/>
          </a:p>
        </c:txPr>
        <c:crossAx val="312358"/>
        <c:crosses val="autoZero"/>
        <c:auto val="1"/>
        <c:lblAlgn val="ctr"/>
        <c:lblOffset val="100"/>
        <c:noMultiLvlLbl val="1"/>
      </c:catAx>
      <c:valAx>
        <c:axId val="312358"/>
        <c:scaling>
          <c:orientation val="minMax"/>
          <c:max val="1"/>
          <c:min val="0"/>
        </c:scaling>
        <c:delete val="0"/>
        <c:axPos val="t"/>
        <c:majorGridlines>
          <c:spPr>
            <a:ln>
              <a:solidFill>
                <a:srgbClr val="4F81BD">
                  <a:alpha val="20000"/>
                </a:srgbClr>
              </a:solidFill>
            </a:ln>
          </c:spPr>
        </c:majorGridlines>
        <c:numFmt formatCode="0.0\ %" sourceLinked="0"/>
        <c:majorTickMark val="none"/>
        <c:minorTickMark val="none"/>
        <c:tickLblPos val="high"/>
        <c:spPr>
          <a:ln>
            <a:noFill/>
          </a:ln>
        </c:spPr>
        <c:txPr>
          <a:bodyPr/>
          <a:lstStyle/>
          <a:p>
            <a:pPr algn="l">
              <a:defRPr sz="1000" b="0" spc="100">
                <a:solidFill>
                  <a:srgbClr val="000000"/>
                </a:solidFill>
                <a:latin typeface="Arial"/>
              </a:defRPr>
            </a:pPr>
            <a:endParaRPr lang="fi-FI"/>
          </a:p>
        </c:txPr>
        <c:crossAx val="790407"/>
        <c:crosses val="autoZero"/>
        <c:crossBetween val="between"/>
        <c:majorUnit val="0.2"/>
      </c:valAx>
    </c:plotArea>
    <c:legend>
      <c:legendPos val="b"/>
      <c:overlay val="0"/>
      <c:txPr>
        <a:bodyPr/>
        <a:lstStyle/>
        <a:p>
          <a:pPr algn="l">
            <a:defRPr sz="1000" b="0" spc="100">
              <a:solidFill>
                <a:srgbClr val="000000"/>
              </a:solidFill>
              <a:latin typeface="Arial"/>
            </a:defRPr>
          </a:pPr>
          <a:endParaRPr lang="fi-FI"/>
        </a:p>
      </c:txPr>
    </c:legend>
    <c:plotVisOnly val="1"/>
    <c:dispBlanksAs val="gap"/>
    <c:showDLblsOverMax val="1"/>
  </c:chart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fi-FI"/>
  <c:roundedCorners val="1"/>
  <c:style val="18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T1!$B$1</c:f>
              <c:strCache>
                <c:ptCount val="1"/>
                <c:pt idx="0">
                  <c:v>Kaikki vastaajat (KA:3.83, Hajonta:0.9) (Vastauksia:6)</c:v>
                </c:pt>
              </c:strCache>
            </c:strRef>
          </c:tx>
          <c:invertIfNegative val="1"/>
          <c:dLbls>
            <c:numFmt formatCode="0.0\ 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 algn="l">
                  <a:defRPr sz="1000" b="0" spc="100">
                    <a:latin typeface="Arial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T1!$A$2:$A$6</c:f>
              <c:strCache>
                <c:ptCount val="5"/>
                <c:pt idx="0">
                  <c:v>1.00</c:v>
                </c:pt>
                <c:pt idx="1">
                  <c:v>2.00</c:v>
                </c:pt>
                <c:pt idx="2">
                  <c:v>3.00</c:v>
                </c:pt>
                <c:pt idx="3">
                  <c:v>4.00</c:v>
                </c:pt>
                <c:pt idx="4">
                  <c:v>5.00</c:v>
                </c:pt>
              </c:strCache>
            </c:strRef>
          </c:cat>
          <c:val>
            <c:numRef>
              <c:f>T1!$B$2:$B$6</c:f>
              <c:numCache>
                <c:formatCode>General</c:formatCode>
                <c:ptCount val="5"/>
                <c:pt idx="0">
                  <c:v>0</c:v>
                </c:pt>
                <c:pt idx="1">
                  <c:v>0</c:v>
                </c:pt>
                <c:pt idx="2">
                  <c:v>0.5</c:v>
                </c:pt>
                <c:pt idx="3">
                  <c:v>0.16700000000000001</c:v>
                </c:pt>
                <c:pt idx="4">
                  <c:v>0.33300000000000002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D08-4803-8E6A-1B503EBD27F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8"/>
        <c:axId val="980243"/>
        <c:axId val="750196"/>
      </c:barChart>
      <c:catAx>
        <c:axId val="980243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 algn="l">
              <a:defRPr sz="1000" b="0" spc="100">
                <a:latin typeface="Arial"/>
              </a:defRPr>
            </a:pPr>
            <a:endParaRPr lang="fi-FI"/>
          </a:p>
        </c:txPr>
        <c:crossAx val="750196"/>
        <c:crosses val="autoZero"/>
        <c:auto val="1"/>
        <c:lblAlgn val="ctr"/>
        <c:lblOffset val="100"/>
        <c:noMultiLvlLbl val="1"/>
      </c:catAx>
      <c:valAx>
        <c:axId val="750196"/>
        <c:scaling>
          <c:orientation val="minMax"/>
          <c:max val="1"/>
          <c:min val="0"/>
        </c:scaling>
        <c:delete val="0"/>
        <c:axPos val="l"/>
        <c:majorGridlines>
          <c:spPr>
            <a:ln>
              <a:solidFill>
                <a:srgbClr val="4F81BD">
                  <a:alpha val="20000"/>
                </a:srgbClr>
              </a:solidFill>
            </a:ln>
          </c:spPr>
        </c:majorGridlines>
        <c:numFmt formatCode="0.0\ %" sourceLinked="0"/>
        <c:majorTickMark val="none"/>
        <c:minorTickMark val="none"/>
        <c:tickLblPos val="nextTo"/>
        <c:spPr>
          <a:ln>
            <a:noFill/>
          </a:ln>
        </c:spPr>
        <c:txPr>
          <a:bodyPr/>
          <a:lstStyle/>
          <a:p>
            <a:pPr algn="l">
              <a:defRPr sz="1000" b="0" spc="100">
                <a:latin typeface="Arial"/>
              </a:defRPr>
            </a:pPr>
            <a:endParaRPr lang="fi-FI"/>
          </a:p>
        </c:txPr>
        <c:crossAx val="980243"/>
        <c:crosses val="autoZero"/>
        <c:crossBetween val="between"/>
        <c:majorUnit val="0.2"/>
      </c:valAx>
    </c:plotArea>
    <c:legend>
      <c:legendPos val="b"/>
      <c:overlay val="0"/>
      <c:txPr>
        <a:bodyPr/>
        <a:lstStyle/>
        <a:p>
          <a:pPr algn="l">
            <a:defRPr sz="1000" b="0" spc="100">
              <a:latin typeface="Arial"/>
            </a:defRPr>
          </a:pPr>
          <a:endParaRPr lang="fi-FI"/>
        </a:p>
      </c:txPr>
    </c:legend>
    <c:plotVisOnly val="1"/>
    <c:dispBlanksAs val="gap"/>
    <c:showDLblsOverMax val="1"/>
  </c:chart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fi-FI"/>
  <c:roundedCorners val="1"/>
  <c:style val="18"/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T1!$B$1</c:f>
              <c:strCache>
                <c:ptCount val="1"/>
                <c:pt idx="0">
                  <c:v>Kaikki vastaajat (KA:2.0, Hajonta:0.0) (Vastauksia:7)</c:v>
                </c:pt>
              </c:strCache>
            </c:strRef>
          </c:tx>
          <c:invertIfNegative val="1"/>
          <c:dLbls>
            <c:numFmt formatCode="0.0\ 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 algn="l">
                  <a:defRPr sz="1000" b="0" spc="100">
                    <a:solidFill>
                      <a:srgbClr val="000000"/>
                    </a:solidFill>
                    <a:latin typeface="Arial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T1!$A$2:$A$4</c:f>
              <c:strCache>
                <c:ptCount val="3"/>
                <c:pt idx="0">
                  <c:v>Liian helppoja</c:v>
                </c:pt>
                <c:pt idx="1">
                  <c:v>Sopivan haastavia</c:v>
                </c:pt>
                <c:pt idx="2">
                  <c:v>Liian haastavia</c:v>
                </c:pt>
              </c:strCache>
            </c:strRef>
          </c:cat>
          <c:val>
            <c:numRef>
              <c:f>T1!$B$2:$B$4</c:f>
              <c:numCache>
                <c:formatCode>General</c:formatCode>
                <c:ptCount val="3"/>
                <c:pt idx="0">
                  <c:v>0</c:v>
                </c:pt>
                <c:pt idx="1">
                  <c:v>1</c:v>
                </c:pt>
                <c:pt idx="2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545-4460-8ABB-19D542CF8E5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8"/>
        <c:axId val="764403"/>
        <c:axId val="385779"/>
      </c:barChart>
      <c:catAx>
        <c:axId val="764403"/>
        <c:scaling>
          <c:orientation val="maxMin"/>
        </c:scaling>
        <c:delete val="0"/>
        <c:axPos val="l"/>
        <c:numFmt formatCode="General" sourceLinked="0"/>
        <c:majorTickMark val="none"/>
        <c:minorTickMark val="none"/>
        <c:tickLblPos val="nextTo"/>
        <c:txPr>
          <a:bodyPr/>
          <a:lstStyle/>
          <a:p>
            <a:pPr algn="l">
              <a:defRPr sz="1000" b="0" spc="100">
                <a:solidFill>
                  <a:srgbClr val="000000"/>
                </a:solidFill>
                <a:latin typeface="Arial"/>
              </a:defRPr>
            </a:pPr>
            <a:endParaRPr lang="fi-FI"/>
          </a:p>
        </c:txPr>
        <c:crossAx val="385779"/>
        <c:crosses val="autoZero"/>
        <c:auto val="1"/>
        <c:lblAlgn val="ctr"/>
        <c:lblOffset val="100"/>
        <c:noMultiLvlLbl val="1"/>
      </c:catAx>
      <c:valAx>
        <c:axId val="385779"/>
        <c:scaling>
          <c:orientation val="minMax"/>
          <c:max val="1"/>
          <c:min val="0"/>
        </c:scaling>
        <c:delete val="0"/>
        <c:axPos val="t"/>
        <c:majorGridlines>
          <c:spPr>
            <a:ln>
              <a:solidFill>
                <a:srgbClr val="4F81BD">
                  <a:alpha val="20000"/>
                </a:srgbClr>
              </a:solidFill>
            </a:ln>
          </c:spPr>
        </c:majorGridlines>
        <c:numFmt formatCode="0.0\ %" sourceLinked="0"/>
        <c:majorTickMark val="none"/>
        <c:minorTickMark val="none"/>
        <c:tickLblPos val="high"/>
        <c:spPr>
          <a:ln>
            <a:noFill/>
          </a:ln>
        </c:spPr>
        <c:txPr>
          <a:bodyPr/>
          <a:lstStyle/>
          <a:p>
            <a:pPr algn="l">
              <a:defRPr sz="1000" b="0" spc="100">
                <a:solidFill>
                  <a:srgbClr val="000000"/>
                </a:solidFill>
                <a:latin typeface="Arial"/>
              </a:defRPr>
            </a:pPr>
            <a:endParaRPr lang="fi-FI"/>
          </a:p>
        </c:txPr>
        <c:crossAx val="764403"/>
        <c:crosses val="autoZero"/>
        <c:crossBetween val="between"/>
        <c:majorUnit val="0.2"/>
      </c:valAx>
    </c:plotArea>
    <c:legend>
      <c:legendPos val="b"/>
      <c:overlay val="0"/>
      <c:txPr>
        <a:bodyPr/>
        <a:lstStyle/>
        <a:p>
          <a:pPr algn="l">
            <a:defRPr sz="1000" b="0" spc="100">
              <a:solidFill>
                <a:srgbClr val="000000"/>
              </a:solidFill>
              <a:latin typeface="Arial"/>
            </a:defRPr>
          </a:pPr>
          <a:endParaRPr lang="fi-FI"/>
        </a:p>
      </c:txPr>
    </c:legend>
    <c:plotVisOnly val="1"/>
    <c:dispBlanksAs val="gap"/>
    <c:showDLblsOverMax val="1"/>
  </c:chart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fi-FI"/>
  <c:roundedCorners val="1"/>
  <c:style val="18"/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T1!$B$1</c:f>
              <c:strCache>
                <c:ptCount val="1"/>
                <c:pt idx="0">
                  <c:v>Kaikki vastaajat (KA:2.0, Hajonta:0.0) (Vastauksia:7)</c:v>
                </c:pt>
              </c:strCache>
            </c:strRef>
          </c:tx>
          <c:invertIfNegative val="1"/>
          <c:dLbls>
            <c:numFmt formatCode="0.0\ 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 algn="l">
                  <a:defRPr sz="1000" b="0" spc="100">
                    <a:solidFill>
                      <a:srgbClr val="000000"/>
                    </a:solidFill>
                    <a:latin typeface="Arial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T1!$A$2:$A$4</c:f>
              <c:strCache>
                <c:ptCount val="3"/>
                <c:pt idx="0">
                  <c:v>Liian vähän</c:v>
                </c:pt>
                <c:pt idx="1">
                  <c:v>Sopiva määrä</c:v>
                </c:pt>
                <c:pt idx="2">
                  <c:v>Liian paljon</c:v>
                </c:pt>
              </c:strCache>
            </c:strRef>
          </c:cat>
          <c:val>
            <c:numRef>
              <c:f>T1!$B$2:$B$4</c:f>
              <c:numCache>
                <c:formatCode>General</c:formatCode>
                <c:ptCount val="3"/>
                <c:pt idx="0">
                  <c:v>0</c:v>
                </c:pt>
                <c:pt idx="1">
                  <c:v>1</c:v>
                </c:pt>
                <c:pt idx="2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813-4B27-AB67-148192BC5F6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8"/>
        <c:axId val="837178"/>
        <c:axId val="384966"/>
      </c:barChart>
      <c:catAx>
        <c:axId val="837178"/>
        <c:scaling>
          <c:orientation val="maxMin"/>
        </c:scaling>
        <c:delete val="0"/>
        <c:axPos val="l"/>
        <c:numFmt formatCode="General" sourceLinked="0"/>
        <c:majorTickMark val="none"/>
        <c:minorTickMark val="none"/>
        <c:tickLblPos val="nextTo"/>
        <c:txPr>
          <a:bodyPr/>
          <a:lstStyle/>
          <a:p>
            <a:pPr algn="l">
              <a:defRPr sz="1000" b="0" spc="100">
                <a:solidFill>
                  <a:srgbClr val="000000"/>
                </a:solidFill>
                <a:latin typeface="Arial"/>
              </a:defRPr>
            </a:pPr>
            <a:endParaRPr lang="fi-FI"/>
          </a:p>
        </c:txPr>
        <c:crossAx val="384966"/>
        <c:crosses val="autoZero"/>
        <c:auto val="1"/>
        <c:lblAlgn val="ctr"/>
        <c:lblOffset val="100"/>
        <c:noMultiLvlLbl val="1"/>
      </c:catAx>
      <c:valAx>
        <c:axId val="384966"/>
        <c:scaling>
          <c:orientation val="minMax"/>
          <c:max val="1"/>
          <c:min val="0"/>
        </c:scaling>
        <c:delete val="0"/>
        <c:axPos val="t"/>
        <c:majorGridlines>
          <c:spPr>
            <a:ln>
              <a:solidFill>
                <a:srgbClr val="4F81BD">
                  <a:alpha val="20000"/>
                </a:srgbClr>
              </a:solidFill>
            </a:ln>
          </c:spPr>
        </c:majorGridlines>
        <c:numFmt formatCode="0.0\ %" sourceLinked="0"/>
        <c:majorTickMark val="none"/>
        <c:minorTickMark val="none"/>
        <c:tickLblPos val="high"/>
        <c:spPr>
          <a:ln>
            <a:noFill/>
          </a:ln>
        </c:spPr>
        <c:txPr>
          <a:bodyPr/>
          <a:lstStyle/>
          <a:p>
            <a:pPr algn="l">
              <a:defRPr sz="1000" b="0" spc="100">
                <a:solidFill>
                  <a:srgbClr val="000000"/>
                </a:solidFill>
                <a:latin typeface="Arial"/>
              </a:defRPr>
            </a:pPr>
            <a:endParaRPr lang="fi-FI"/>
          </a:p>
        </c:txPr>
        <c:crossAx val="837178"/>
        <c:crosses val="autoZero"/>
        <c:crossBetween val="between"/>
        <c:majorUnit val="0.2"/>
      </c:valAx>
    </c:plotArea>
    <c:legend>
      <c:legendPos val="b"/>
      <c:overlay val="0"/>
      <c:txPr>
        <a:bodyPr/>
        <a:lstStyle/>
        <a:p>
          <a:pPr algn="l">
            <a:defRPr sz="1000" b="0" spc="100">
              <a:solidFill>
                <a:srgbClr val="000000"/>
              </a:solidFill>
              <a:latin typeface="Arial"/>
            </a:defRPr>
          </a:pPr>
          <a:endParaRPr lang="fi-FI"/>
        </a:p>
      </c:txPr>
    </c:legend>
    <c:plotVisOnly val="1"/>
    <c:dispBlanksAs val="gap"/>
    <c:showDLblsOverMax val="1"/>
  </c:chart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fi-FI"/>
  <c:roundedCorners val="1"/>
  <c:style val="18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T1!$B$1</c:f>
              <c:strCache>
                <c:ptCount val="1"/>
                <c:pt idx="0">
                  <c:v>Kaikki vastaajat (KA:1.43, Hajonta:0.49) (Vastauksia:7)</c:v>
                </c:pt>
              </c:strCache>
            </c:strRef>
          </c:tx>
          <c:invertIfNegative val="1"/>
          <c:dLbls>
            <c:numFmt formatCode="0.0\ 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 algn="l">
                  <a:defRPr sz="1000" b="0" spc="100">
                    <a:solidFill>
                      <a:srgbClr val="000000"/>
                    </a:solidFill>
                    <a:latin typeface="Arial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T1!$A$2:$A$3</c:f>
              <c:strCache>
                <c:ptCount val="2"/>
                <c:pt idx="0">
                  <c:v>Kyllä</c:v>
                </c:pt>
                <c:pt idx="1">
                  <c:v>En</c:v>
                </c:pt>
              </c:strCache>
            </c:strRef>
          </c:cat>
          <c:val>
            <c:numRef>
              <c:f>T1!$B$2:$B$3</c:f>
              <c:numCache>
                <c:formatCode>General</c:formatCode>
                <c:ptCount val="2"/>
                <c:pt idx="0">
                  <c:v>0.57099999999999995</c:v>
                </c:pt>
                <c:pt idx="1">
                  <c:v>0.42899999999999999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9BF-4A3D-9696-904E4DC1DA7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8"/>
        <c:axId val="308574"/>
        <c:axId val="787200"/>
      </c:barChart>
      <c:catAx>
        <c:axId val="308574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 algn="l">
              <a:defRPr sz="1000" b="0" spc="100">
                <a:solidFill>
                  <a:srgbClr val="000000"/>
                </a:solidFill>
                <a:latin typeface="Arial"/>
              </a:defRPr>
            </a:pPr>
            <a:endParaRPr lang="fi-FI"/>
          </a:p>
        </c:txPr>
        <c:crossAx val="787200"/>
        <c:crosses val="autoZero"/>
        <c:auto val="1"/>
        <c:lblAlgn val="ctr"/>
        <c:lblOffset val="100"/>
        <c:noMultiLvlLbl val="1"/>
      </c:catAx>
      <c:valAx>
        <c:axId val="787200"/>
        <c:scaling>
          <c:orientation val="minMax"/>
          <c:max val="1"/>
          <c:min val="0"/>
        </c:scaling>
        <c:delete val="0"/>
        <c:axPos val="l"/>
        <c:majorGridlines>
          <c:spPr>
            <a:ln>
              <a:solidFill>
                <a:srgbClr val="4F81BD">
                  <a:alpha val="20000"/>
                </a:srgbClr>
              </a:solidFill>
            </a:ln>
          </c:spPr>
        </c:majorGridlines>
        <c:numFmt formatCode="0.0\ %" sourceLinked="0"/>
        <c:majorTickMark val="none"/>
        <c:minorTickMark val="none"/>
        <c:tickLblPos val="nextTo"/>
        <c:spPr>
          <a:ln>
            <a:noFill/>
          </a:ln>
        </c:spPr>
        <c:txPr>
          <a:bodyPr/>
          <a:lstStyle/>
          <a:p>
            <a:pPr algn="l">
              <a:defRPr sz="1000" b="0" spc="100">
                <a:solidFill>
                  <a:srgbClr val="000000"/>
                </a:solidFill>
                <a:latin typeface="Arial"/>
              </a:defRPr>
            </a:pPr>
            <a:endParaRPr lang="fi-FI"/>
          </a:p>
        </c:txPr>
        <c:crossAx val="308574"/>
        <c:crosses val="autoZero"/>
        <c:crossBetween val="between"/>
        <c:majorUnit val="0.2"/>
      </c:valAx>
    </c:plotArea>
    <c:legend>
      <c:legendPos val="b"/>
      <c:overlay val="0"/>
      <c:txPr>
        <a:bodyPr/>
        <a:lstStyle/>
        <a:p>
          <a:pPr algn="l">
            <a:defRPr sz="1000" b="0" spc="100">
              <a:solidFill>
                <a:srgbClr val="000000"/>
              </a:solidFill>
              <a:latin typeface="Arial"/>
            </a:defRPr>
          </a:pPr>
          <a:endParaRPr lang="fi-FI"/>
        </a:p>
      </c:txPr>
    </c:legend>
    <c:plotVisOnly val="1"/>
    <c:dispBlanksAs val="gap"/>
    <c:showDLblsOverMax val="1"/>
  </c:chart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fi-FI"/>
  <c:roundedCorners val="1"/>
  <c:style val="18"/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T1!$B$1</c:f>
              <c:strCache>
                <c:ptCount val="1"/>
                <c:pt idx="0">
                  <c:v>Kaikki vastaajat (KA:4.57, Hajonta:1.18) (Vastauksia:7)</c:v>
                </c:pt>
              </c:strCache>
            </c:strRef>
          </c:tx>
          <c:invertIfNegative val="1"/>
          <c:dLbls>
            <c:numFmt formatCode="0.0\ 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 algn="l">
                  <a:defRPr sz="1000" b="0" spc="100">
                    <a:solidFill>
                      <a:srgbClr val="000000"/>
                    </a:solidFill>
                    <a:latin typeface="Arial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T1!$A$2:$A$7</c:f>
              <c:strCache>
                <c:ptCount val="6"/>
                <c:pt idx="0">
                  <c:v>Alle tunnin</c:v>
                </c:pt>
                <c:pt idx="1">
                  <c:v>1 tunnin</c:v>
                </c:pt>
                <c:pt idx="2">
                  <c:v>1,5 tuntia</c:v>
                </c:pt>
                <c:pt idx="3">
                  <c:v>2 tuntia</c:v>
                </c:pt>
                <c:pt idx="4">
                  <c:v>2,5 tuntia</c:v>
                </c:pt>
                <c:pt idx="5">
                  <c:v>3 tuntia tai enemmän</c:v>
                </c:pt>
              </c:strCache>
            </c:strRef>
          </c:cat>
          <c:val>
            <c:numRef>
              <c:f>T1!$B$2:$B$7</c:f>
              <c:numCache>
                <c:formatCode>General</c:formatCode>
                <c:ptCount val="6"/>
                <c:pt idx="0">
                  <c:v>0</c:v>
                </c:pt>
                <c:pt idx="1">
                  <c:v>0</c:v>
                </c:pt>
                <c:pt idx="2">
                  <c:v>0.28599999999999998</c:v>
                </c:pt>
                <c:pt idx="3">
                  <c:v>0.14299999999999999</c:v>
                </c:pt>
                <c:pt idx="4">
                  <c:v>0.28599999999999998</c:v>
                </c:pt>
                <c:pt idx="5">
                  <c:v>0.28599999999999998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FFE-460F-8D4F-FF0BFA4F31E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8"/>
        <c:axId val="862728"/>
        <c:axId val="875086"/>
      </c:barChart>
      <c:catAx>
        <c:axId val="862728"/>
        <c:scaling>
          <c:orientation val="maxMin"/>
        </c:scaling>
        <c:delete val="0"/>
        <c:axPos val="l"/>
        <c:numFmt formatCode="General" sourceLinked="0"/>
        <c:majorTickMark val="none"/>
        <c:minorTickMark val="none"/>
        <c:tickLblPos val="nextTo"/>
        <c:txPr>
          <a:bodyPr/>
          <a:lstStyle/>
          <a:p>
            <a:pPr algn="l">
              <a:defRPr sz="1000" b="0" spc="100">
                <a:solidFill>
                  <a:srgbClr val="000000"/>
                </a:solidFill>
                <a:latin typeface="Arial"/>
              </a:defRPr>
            </a:pPr>
            <a:endParaRPr lang="fi-FI"/>
          </a:p>
        </c:txPr>
        <c:crossAx val="875086"/>
        <c:crosses val="autoZero"/>
        <c:auto val="1"/>
        <c:lblAlgn val="ctr"/>
        <c:lblOffset val="100"/>
        <c:noMultiLvlLbl val="1"/>
      </c:catAx>
      <c:valAx>
        <c:axId val="875086"/>
        <c:scaling>
          <c:orientation val="minMax"/>
          <c:max val="1"/>
          <c:min val="0"/>
        </c:scaling>
        <c:delete val="0"/>
        <c:axPos val="t"/>
        <c:majorGridlines>
          <c:spPr>
            <a:ln>
              <a:solidFill>
                <a:srgbClr val="4F81BD">
                  <a:alpha val="20000"/>
                </a:srgbClr>
              </a:solidFill>
            </a:ln>
          </c:spPr>
        </c:majorGridlines>
        <c:numFmt formatCode="0.0\ %" sourceLinked="0"/>
        <c:majorTickMark val="none"/>
        <c:minorTickMark val="none"/>
        <c:tickLblPos val="high"/>
        <c:spPr>
          <a:ln>
            <a:noFill/>
          </a:ln>
        </c:spPr>
        <c:txPr>
          <a:bodyPr/>
          <a:lstStyle/>
          <a:p>
            <a:pPr algn="l">
              <a:defRPr sz="1000" b="0" spc="100">
                <a:solidFill>
                  <a:srgbClr val="000000"/>
                </a:solidFill>
                <a:latin typeface="Arial"/>
              </a:defRPr>
            </a:pPr>
            <a:endParaRPr lang="fi-FI"/>
          </a:p>
        </c:txPr>
        <c:crossAx val="862728"/>
        <c:crosses val="autoZero"/>
        <c:crossBetween val="between"/>
        <c:majorUnit val="0.2"/>
      </c:valAx>
    </c:plotArea>
    <c:legend>
      <c:legendPos val="b"/>
      <c:overlay val="0"/>
      <c:txPr>
        <a:bodyPr/>
        <a:lstStyle/>
        <a:p>
          <a:pPr algn="l">
            <a:defRPr sz="1000" b="0" spc="100">
              <a:solidFill>
                <a:srgbClr val="000000"/>
              </a:solidFill>
              <a:latin typeface="Arial"/>
            </a:defRPr>
          </a:pPr>
          <a:endParaRPr lang="fi-FI"/>
        </a:p>
      </c:txPr>
    </c:legend>
    <c:plotVisOnly val="1"/>
    <c:dispBlanksAs val="gap"/>
    <c:showDLblsOverMax val="1"/>
  </c:chart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fi-FI"/>
  <c:roundedCorners val="1"/>
  <c:style val="18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T1!$B$1</c:f>
              <c:strCache>
                <c:ptCount val="1"/>
                <c:pt idx="0">
                  <c:v>Kaikki vastaajat (KA:5.0, Hajonta:0.0) (Vastauksia:7)</c:v>
                </c:pt>
              </c:strCache>
            </c:strRef>
          </c:tx>
          <c:invertIfNegative val="1"/>
          <c:dLbls>
            <c:numFmt formatCode="0.0\ 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 algn="l">
                  <a:defRPr sz="1000" b="0" spc="100">
                    <a:latin typeface="Arial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T1!$A$2:$A$6</c:f>
              <c:strCache>
                <c:ptCount val="5"/>
                <c:pt idx="0">
                  <c:v>1.00</c:v>
                </c:pt>
                <c:pt idx="1">
                  <c:v>2.00</c:v>
                </c:pt>
                <c:pt idx="2">
                  <c:v>3.00</c:v>
                </c:pt>
                <c:pt idx="3">
                  <c:v>4.00</c:v>
                </c:pt>
                <c:pt idx="4">
                  <c:v>5.00</c:v>
                </c:pt>
              </c:strCache>
            </c:strRef>
          </c:cat>
          <c:val>
            <c:numRef>
              <c:f>T1!$B$2:$B$6</c:f>
              <c:numCache>
                <c:formatCode>General</c:formatCode>
                <c:ptCount val="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E14-4B00-AABA-5777F9ED9DC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8"/>
        <c:axId val="964230"/>
        <c:axId val="246402"/>
      </c:barChart>
      <c:catAx>
        <c:axId val="964230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 algn="l">
              <a:defRPr sz="1000" b="0" spc="100">
                <a:latin typeface="Arial"/>
              </a:defRPr>
            </a:pPr>
            <a:endParaRPr lang="fi-FI"/>
          </a:p>
        </c:txPr>
        <c:crossAx val="246402"/>
        <c:crosses val="autoZero"/>
        <c:auto val="1"/>
        <c:lblAlgn val="ctr"/>
        <c:lblOffset val="100"/>
        <c:noMultiLvlLbl val="1"/>
      </c:catAx>
      <c:valAx>
        <c:axId val="246402"/>
        <c:scaling>
          <c:orientation val="minMax"/>
          <c:max val="1"/>
          <c:min val="0"/>
        </c:scaling>
        <c:delete val="0"/>
        <c:axPos val="l"/>
        <c:majorGridlines>
          <c:spPr>
            <a:ln>
              <a:solidFill>
                <a:srgbClr val="4F81BD">
                  <a:alpha val="20000"/>
                </a:srgbClr>
              </a:solidFill>
            </a:ln>
          </c:spPr>
        </c:majorGridlines>
        <c:numFmt formatCode="0.0\ %" sourceLinked="0"/>
        <c:majorTickMark val="none"/>
        <c:minorTickMark val="none"/>
        <c:tickLblPos val="nextTo"/>
        <c:spPr>
          <a:ln>
            <a:noFill/>
          </a:ln>
        </c:spPr>
        <c:txPr>
          <a:bodyPr/>
          <a:lstStyle/>
          <a:p>
            <a:pPr algn="l">
              <a:defRPr sz="1000" b="0" spc="100">
                <a:latin typeface="Arial"/>
              </a:defRPr>
            </a:pPr>
            <a:endParaRPr lang="fi-FI"/>
          </a:p>
        </c:txPr>
        <c:crossAx val="964230"/>
        <c:crosses val="autoZero"/>
        <c:crossBetween val="between"/>
        <c:majorUnit val="0.2"/>
      </c:valAx>
    </c:plotArea>
    <c:legend>
      <c:legendPos val="b"/>
      <c:overlay val="0"/>
      <c:txPr>
        <a:bodyPr/>
        <a:lstStyle/>
        <a:p>
          <a:pPr algn="l">
            <a:defRPr sz="1000" b="0" spc="100">
              <a:latin typeface="Arial"/>
            </a:defRPr>
          </a:pPr>
          <a:endParaRPr lang="fi-FI"/>
        </a:p>
      </c:txPr>
    </c:legend>
    <c:plotVisOnly val="1"/>
    <c:dispBlanksAs val="gap"/>
    <c:showDLblsOverMax val="1"/>
  </c:chart>
  <c:externalData r:id="rId1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fi-FI"/>
  <c:roundedCorners val="1"/>
  <c:style val="18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T1!$B$1</c:f>
              <c:strCache>
                <c:ptCount val="1"/>
                <c:pt idx="0">
                  <c:v>Kaikki vastaajat (KA:4.86, Hajonta:0.35) (Vastauksia:7)</c:v>
                </c:pt>
              </c:strCache>
            </c:strRef>
          </c:tx>
          <c:invertIfNegative val="1"/>
          <c:dLbls>
            <c:numFmt formatCode="0.0\ 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 algn="l">
                  <a:defRPr sz="1000" b="0" spc="100">
                    <a:latin typeface="Arial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T1!$A$2:$A$6</c:f>
              <c:strCache>
                <c:ptCount val="5"/>
                <c:pt idx="0">
                  <c:v>1.00</c:v>
                </c:pt>
                <c:pt idx="1">
                  <c:v>2.00</c:v>
                </c:pt>
                <c:pt idx="2">
                  <c:v>3.00</c:v>
                </c:pt>
                <c:pt idx="3">
                  <c:v>4.00</c:v>
                </c:pt>
                <c:pt idx="4">
                  <c:v>5.00</c:v>
                </c:pt>
              </c:strCache>
            </c:strRef>
          </c:cat>
          <c:val>
            <c:numRef>
              <c:f>T1!$B$2:$B$6</c:f>
              <c:numCache>
                <c:formatCode>General</c:formatCode>
                <c:ptCount val="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0.14299999999999999</c:v>
                </c:pt>
                <c:pt idx="4">
                  <c:v>0.85699999999999998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35F-48C5-9A3B-DD785D4D456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8"/>
        <c:axId val="744240"/>
        <c:axId val="257620"/>
      </c:barChart>
      <c:catAx>
        <c:axId val="744240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 algn="l">
              <a:defRPr sz="1000" b="0" spc="100">
                <a:latin typeface="Arial"/>
              </a:defRPr>
            </a:pPr>
            <a:endParaRPr lang="fi-FI"/>
          </a:p>
        </c:txPr>
        <c:crossAx val="257620"/>
        <c:crosses val="autoZero"/>
        <c:auto val="1"/>
        <c:lblAlgn val="ctr"/>
        <c:lblOffset val="100"/>
        <c:noMultiLvlLbl val="1"/>
      </c:catAx>
      <c:valAx>
        <c:axId val="257620"/>
        <c:scaling>
          <c:orientation val="minMax"/>
          <c:max val="1"/>
          <c:min val="0"/>
        </c:scaling>
        <c:delete val="0"/>
        <c:axPos val="l"/>
        <c:majorGridlines>
          <c:spPr>
            <a:ln>
              <a:solidFill>
                <a:srgbClr val="4F81BD">
                  <a:alpha val="20000"/>
                </a:srgbClr>
              </a:solidFill>
            </a:ln>
          </c:spPr>
        </c:majorGridlines>
        <c:numFmt formatCode="0.0\ %" sourceLinked="0"/>
        <c:majorTickMark val="none"/>
        <c:minorTickMark val="none"/>
        <c:tickLblPos val="nextTo"/>
        <c:spPr>
          <a:ln>
            <a:noFill/>
          </a:ln>
        </c:spPr>
        <c:txPr>
          <a:bodyPr/>
          <a:lstStyle/>
          <a:p>
            <a:pPr algn="l">
              <a:defRPr sz="1000" b="0" spc="100">
                <a:latin typeface="Arial"/>
              </a:defRPr>
            </a:pPr>
            <a:endParaRPr lang="fi-FI"/>
          </a:p>
        </c:txPr>
        <c:crossAx val="744240"/>
        <c:crosses val="autoZero"/>
        <c:crossBetween val="between"/>
        <c:majorUnit val="0.2"/>
      </c:valAx>
    </c:plotArea>
    <c:legend>
      <c:legendPos val="b"/>
      <c:overlay val="0"/>
      <c:txPr>
        <a:bodyPr/>
        <a:lstStyle/>
        <a:p>
          <a:pPr algn="l">
            <a:defRPr sz="1000" b="0" spc="100">
              <a:latin typeface="Arial"/>
            </a:defRPr>
          </a:pPr>
          <a:endParaRPr lang="fi-FI"/>
        </a:p>
      </c:txPr>
    </c:legend>
    <c:plotVisOnly val="1"/>
    <c:dispBlanksAs val="gap"/>
    <c:showDLblsOverMax val="1"/>
  </c:chart>
  <c:externalData r:id="rId1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fi-FI"/>
  <c:roundedCorners val="1"/>
  <c:style val="18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T1!$B$1</c:f>
              <c:strCache>
                <c:ptCount val="1"/>
                <c:pt idx="0">
                  <c:v>Kaikki vastaajat (KA:4.71, Hajonta:0.45) (Vastauksia:7)</c:v>
                </c:pt>
              </c:strCache>
            </c:strRef>
          </c:tx>
          <c:invertIfNegative val="1"/>
          <c:dLbls>
            <c:numFmt formatCode="0.0\ 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 algn="l">
                  <a:defRPr sz="1000" b="0" spc="100">
                    <a:latin typeface="Arial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T1!$A$2:$A$6</c:f>
              <c:strCache>
                <c:ptCount val="5"/>
                <c:pt idx="0">
                  <c:v>1.00</c:v>
                </c:pt>
                <c:pt idx="1">
                  <c:v>2.00</c:v>
                </c:pt>
                <c:pt idx="2">
                  <c:v>3.00</c:v>
                </c:pt>
                <c:pt idx="3">
                  <c:v>4.00</c:v>
                </c:pt>
                <c:pt idx="4">
                  <c:v>5.00</c:v>
                </c:pt>
              </c:strCache>
            </c:strRef>
          </c:cat>
          <c:val>
            <c:numRef>
              <c:f>T1!$B$2:$B$6</c:f>
              <c:numCache>
                <c:formatCode>General</c:formatCode>
                <c:ptCount val="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0.28599999999999998</c:v>
                </c:pt>
                <c:pt idx="4">
                  <c:v>0.71399999999999997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384-41A2-BCE8-98D125C9D66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8"/>
        <c:axId val="380777"/>
        <c:axId val="99148"/>
      </c:barChart>
      <c:catAx>
        <c:axId val="380777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 algn="l">
              <a:defRPr sz="1000" b="0" spc="100">
                <a:latin typeface="Arial"/>
              </a:defRPr>
            </a:pPr>
            <a:endParaRPr lang="fi-FI"/>
          </a:p>
        </c:txPr>
        <c:crossAx val="99148"/>
        <c:crosses val="autoZero"/>
        <c:auto val="1"/>
        <c:lblAlgn val="ctr"/>
        <c:lblOffset val="100"/>
        <c:noMultiLvlLbl val="1"/>
      </c:catAx>
      <c:valAx>
        <c:axId val="99148"/>
        <c:scaling>
          <c:orientation val="minMax"/>
          <c:max val="1"/>
          <c:min val="0"/>
        </c:scaling>
        <c:delete val="0"/>
        <c:axPos val="l"/>
        <c:majorGridlines>
          <c:spPr>
            <a:ln>
              <a:solidFill>
                <a:srgbClr val="4F81BD">
                  <a:alpha val="20000"/>
                </a:srgbClr>
              </a:solidFill>
            </a:ln>
          </c:spPr>
        </c:majorGridlines>
        <c:numFmt formatCode="0.0\ %" sourceLinked="0"/>
        <c:majorTickMark val="none"/>
        <c:minorTickMark val="none"/>
        <c:tickLblPos val="nextTo"/>
        <c:spPr>
          <a:ln>
            <a:noFill/>
          </a:ln>
        </c:spPr>
        <c:txPr>
          <a:bodyPr/>
          <a:lstStyle/>
          <a:p>
            <a:pPr algn="l">
              <a:defRPr sz="1000" b="0" spc="100">
                <a:latin typeface="Arial"/>
              </a:defRPr>
            </a:pPr>
            <a:endParaRPr lang="fi-FI"/>
          </a:p>
        </c:txPr>
        <c:crossAx val="380777"/>
        <c:crosses val="autoZero"/>
        <c:crossBetween val="between"/>
        <c:majorUnit val="0.2"/>
      </c:valAx>
    </c:plotArea>
    <c:legend>
      <c:legendPos val="b"/>
      <c:overlay val="0"/>
      <c:txPr>
        <a:bodyPr/>
        <a:lstStyle/>
        <a:p>
          <a:pPr algn="l">
            <a:defRPr sz="1000" b="0" spc="100">
              <a:latin typeface="Arial"/>
            </a:defRPr>
          </a:pPr>
          <a:endParaRPr lang="fi-FI"/>
        </a:p>
      </c:txPr>
    </c:legend>
    <c:plotVisOnly val="1"/>
    <c:dispBlanksAs val="gap"/>
    <c:showDLblsOverMax val="1"/>
  </c:chart>
  <c:externalData r:id="rId1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fi-FI"/>
  <c:roundedCorners val="1"/>
  <c:style val="18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T1!$B$1</c:f>
              <c:strCache>
                <c:ptCount val="1"/>
                <c:pt idx="0">
                  <c:v>Kaikki vastaajat (KA:4.86, Hajonta:0.35) (Vastauksia:7)</c:v>
                </c:pt>
              </c:strCache>
            </c:strRef>
          </c:tx>
          <c:invertIfNegative val="1"/>
          <c:dLbls>
            <c:numFmt formatCode="0.0\ 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 algn="l">
                  <a:defRPr sz="1000" b="0" spc="100">
                    <a:latin typeface="Arial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T1!$A$2:$A$6</c:f>
              <c:strCache>
                <c:ptCount val="5"/>
                <c:pt idx="0">
                  <c:v>1.00</c:v>
                </c:pt>
                <c:pt idx="1">
                  <c:v>2.00</c:v>
                </c:pt>
                <c:pt idx="2">
                  <c:v>3.00</c:v>
                </c:pt>
                <c:pt idx="3">
                  <c:v>4.00</c:v>
                </c:pt>
                <c:pt idx="4">
                  <c:v>5.00</c:v>
                </c:pt>
              </c:strCache>
            </c:strRef>
          </c:cat>
          <c:val>
            <c:numRef>
              <c:f>T1!$B$2:$B$6</c:f>
              <c:numCache>
                <c:formatCode>General</c:formatCode>
                <c:ptCount val="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0.14299999999999999</c:v>
                </c:pt>
                <c:pt idx="4">
                  <c:v>0.85699999999999998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F12-40CF-BB79-AA0C4DA6367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8"/>
        <c:axId val="939401"/>
        <c:axId val="777298"/>
      </c:barChart>
      <c:catAx>
        <c:axId val="939401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 algn="l">
              <a:defRPr sz="1000" b="0" spc="100">
                <a:latin typeface="Arial"/>
              </a:defRPr>
            </a:pPr>
            <a:endParaRPr lang="fi-FI"/>
          </a:p>
        </c:txPr>
        <c:crossAx val="777298"/>
        <c:crosses val="autoZero"/>
        <c:auto val="1"/>
        <c:lblAlgn val="ctr"/>
        <c:lblOffset val="100"/>
        <c:noMultiLvlLbl val="1"/>
      </c:catAx>
      <c:valAx>
        <c:axId val="777298"/>
        <c:scaling>
          <c:orientation val="minMax"/>
          <c:max val="1"/>
          <c:min val="0"/>
        </c:scaling>
        <c:delete val="0"/>
        <c:axPos val="l"/>
        <c:majorGridlines>
          <c:spPr>
            <a:ln>
              <a:solidFill>
                <a:srgbClr val="4F81BD">
                  <a:alpha val="20000"/>
                </a:srgbClr>
              </a:solidFill>
            </a:ln>
          </c:spPr>
        </c:majorGridlines>
        <c:numFmt formatCode="0.0\ %" sourceLinked="0"/>
        <c:majorTickMark val="none"/>
        <c:minorTickMark val="none"/>
        <c:tickLblPos val="nextTo"/>
        <c:spPr>
          <a:ln>
            <a:noFill/>
          </a:ln>
        </c:spPr>
        <c:txPr>
          <a:bodyPr/>
          <a:lstStyle/>
          <a:p>
            <a:pPr algn="l">
              <a:defRPr sz="1000" b="0" spc="100">
                <a:latin typeface="Arial"/>
              </a:defRPr>
            </a:pPr>
            <a:endParaRPr lang="fi-FI"/>
          </a:p>
        </c:txPr>
        <c:crossAx val="939401"/>
        <c:crosses val="autoZero"/>
        <c:crossBetween val="between"/>
        <c:majorUnit val="0.2"/>
      </c:valAx>
    </c:plotArea>
    <c:legend>
      <c:legendPos val="b"/>
      <c:overlay val="0"/>
      <c:txPr>
        <a:bodyPr/>
        <a:lstStyle/>
        <a:p>
          <a:pPr algn="l">
            <a:defRPr sz="1000" b="0" spc="100">
              <a:latin typeface="Arial"/>
            </a:defRPr>
          </a:pPr>
          <a:endParaRPr lang="fi-FI"/>
        </a:p>
      </c:txPr>
    </c:legend>
    <c:plotVisOnly val="1"/>
    <c:dispBlanksAs val="gap"/>
    <c:showDLblsOverMax val="1"/>
  </c:chart>
  <c:externalData r:id="rId1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fi-FI"/>
  <c:roundedCorners val="1"/>
  <c:style val="18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T1!$B$1</c:f>
              <c:strCache>
                <c:ptCount val="1"/>
                <c:pt idx="0">
                  <c:v>Kaikki vastaajat (KA:5.0, Hajonta:0.0) (Vastauksia:7)</c:v>
                </c:pt>
              </c:strCache>
            </c:strRef>
          </c:tx>
          <c:invertIfNegative val="1"/>
          <c:dLbls>
            <c:numFmt formatCode="0.0\ 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 algn="l">
                  <a:defRPr sz="1000" b="0" spc="100">
                    <a:latin typeface="Arial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T1!$A$2:$A$6</c:f>
              <c:strCache>
                <c:ptCount val="5"/>
                <c:pt idx="0">
                  <c:v>1.00</c:v>
                </c:pt>
                <c:pt idx="1">
                  <c:v>2.00</c:v>
                </c:pt>
                <c:pt idx="2">
                  <c:v>3.00</c:v>
                </c:pt>
                <c:pt idx="3">
                  <c:v>4.00</c:v>
                </c:pt>
                <c:pt idx="4">
                  <c:v>5.00</c:v>
                </c:pt>
              </c:strCache>
            </c:strRef>
          </c:cat>
          <c:val>
            <c:numRef>
              <c:f>T1!$B$2:$B$6</c:f>
              <c:numCache>
                <c:formatCode>General</c:formatCode>
                <c:ptCount val="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75B-4B34-99A5-6FCDAD2A454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8"/>
        <c:axId val="987699"/>
        <c:axId val="832131"/>
      </c:barChart>
      <c:catAx>
        <c:axId val="987699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 algn="l">
              <a:defRPr sz="1000" b="0" spc="100">
                <a:latin typeface="Arial"/>
              </a:defRPr>
            </a:pPr>
            <a:endParaRPr lang="fi-FI"/>
          </a:p>
        </c:txPr>
        <c:crossAx val="832131"/>
        <c:crosses val="autoZero"/>
        <c:auto val="1"/>
        <c:lblAlgn val="ctr"/>
        <c:lblOffset val="100"/>
        <c:noMultiLvlLbl val="1"/>
      </c:catAx>
      <c:valAx>
        <c:axId val="832131"/>
        <c:scaling>
          <c:orientation val="minMax"/>
          <c:max val="1"/>
          <c:min val="0"/>
        </c:scaling>
        <c:delete val="0"/>
        <c:axPos val="l"/>
        <c:majorGridlines>
          <c:spPr>
            <a:ln>
              <a:solidFill>
                <a:srgbClr val="4F81BD">
                  <a:alpha val="20000"/>
                </a:srgbClr>
              </a:solidFill>
            </a:ln>
          </c:spPr>
        </c:majorGridlines>
        <c:numFmt formatCode="0.0\ %" sourceLinked="0"/>
        <c:majorTickMark val="none"/>
        <c:minorTickMark val="none"/>
        <c:tickLblPos val="nextTo"/>
        <c:spPr>
          <a:ln>
            <a:noFill/>
          </a:ln>
        </c:spPr>
        <c:txPr>
          <a:bodyPr/>
          <a:lstStyle/>
          <a:p>
            <a:pPr algn="l">
              <a:defRPr sz="1000" b="0" spc="100">
                <a:latin typeface="Arial"/>
              </a:defRPr>
            </a:pPr>
            <a:endParaRPr lang="fi-FI"/>
          </a:p>
        </c:txPr>
        <c:crossAx val="987699"/>
        <c:crosses val="autoZero"/>
        <c:crossBetween val="between"/>
        <c:majorUnit val="0.2"/>
      </c:valAx>
    </c:plotArea>
    <c:legend>
      <c:legendPos val="b"/>
      <c:overlay val="0"/>
      <c:txPr>
        <a:bodyPr/>
        <a:lstStyle/>
        <a:p>
          <a:pPr algn="l">
            <a:defRPr sz="1000" b="0" spc="100">
              <a:latin typeface="Arial"/>
            </a:defRPr>
          </a:pPr>
          <a:endParaRPr lang="fi-FI"/>
        </a:p>
      </c:txPr>
    </c:legend>
    <c:plotVisOnly val="1"/>
    <c:dispBlanksAs val="gap"/>
    <c:showDLblsOverMax val="1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fi-FI"/>
  <c:roundedCorners val="1"/>
  <c:style val="18"/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T1!$B$1</c:f>
              <c:strCache>
                <c:ptCount val="1"/>
                <c:pt idx="0">
                  <c:v>Kaikki vastaajat (KA:3.0, Hajonta:0.0) (Vastauksia:7)</c:v>
                </c:pt>
              </c:strCache>
            </c:strRef>
          </c:tx>
          <c:invertIfNegative val="1"/>
          <c:dLbls>
            <c:numFmt formatCode="0.0\ 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 algn="l">
                  <a:defRPr sz="1000" b="0" spc="100">
                    <a:solidFill>
                      <a:srgbClr val="000000"/>
                    </a:solidFill>
                    <a:latin typeface="Arial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T1!$A$2:$A$17</c:f>
              <c:strCache>
                <c:ptCount val="16"/>
                <c:pt idx="0">
                  <c:v>Etelä-Karjala</c:v>
                </c:pt>
                <c:pt idx="1">
                  <c:v>Etelä-Savo</c:v>
                </c:pt>
                <c:pt idx="2">
                  <c:v>Etelä-Suomi</c:v>
                </c:pt>
                <c:pt idx="3">
                  <c:v>Häme</c:v>
                </c:pt>
                <c:pt idx="4">
                  <c:v>Päijät-Häme</c:v>
                </c:pt>
                <c:pt idx="5">
                  <c:v>Kainuu</c:v>
                </c:pt>
                <c:pt idx="6">
                  <c:v>Keski-Pohjanmaa</c:v>
                </c:pt>
                <c:pt idx="7">
                  <c:v>Keski-Suomi</c:v>
                </c:pt>
                <c:pt idx="8">
                  <c:v>Kymenlaakso</c:v>
                </c:pt>
                <c:pt idx="9">
                  <c:v>Lappi</c:v>
                </c:pt>
                <c:pt idx="10">
                  <c:v>Lounais-Suomi</c:v>
                </c:pt>
                <c:pt idx="11">
                  <c:v>Pohjanmaa</c:v>
                </c:pt>
                <c:pt idx="12">
                  <c:v>Pohjois-Karjala</c:v>
                </c:pt>
                <c:pt idx="13">
                  <c:v>Pohjois-Pohjanmaa</c:v>
                </c:pt>
                <c:pt idx="14">
                  <c:v>Pohjois-Savo</c:v>
                </c:pt>
                <c:pt idx="15">
                  <c:v>Ahvenanmaa</c:v>
                </c:pt>
              </c:strCache>
            </c:strRef>
          </c:cat>
          <c:val>
            <c:numRef>
              <c:f>T1!$B$2:$B$17</c:f>
              <c:numCache>
                <c:formatCode>General</c:formatCode>
                <c:ptCount val="16"/>
                <c:pt idx="0">
                  <c:v>0</c:v>
                </c:pt>
                <c:pt idx="1">
                  <c:v>0</c:v>
                </c:pt>
                <c:pt idx="2">
                  <c:v>1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BA2-42FF-85FD-A1D439739E4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8"/>
        <c:axId val="462102"/>
        <c:axId val="664929"/>
      </c:barChart>
      <c:catAx>
        <c:axId val="462102"/>
        <c:scaling>
          <c:orientation val="maxMin"/>
        </c:scaling>
        <c:delete val="0"/>
        <c:axPos val="l"/>
        <c:numFmt formatCode="General" sourceLinked="0"/>
        <c:majorTickMark val="none"/>
        <c:minorTickMark val="none"/>
        <c:tickLblPos val="nextTo"/>
        <c:txPr>
          <a:bodyPr/>
          <a:lstStyle/>
          <a:p>
            <a:pPr algn="l">
              <a:defRPr sz="1000" b="0" spc="100">
                <a:solidFill>
                  <a:srgbClr val="000000"/>
                </a:solidFill>
                <a:latin typeface="Arial"/>
              </a:defRPr>
            </a:pPr>
            <a:endParaRPr lang="fi-FI"/>
          </a:p>
        </c:txPr>
        <c:crossAx val="664929"/>
        <c:crosses val="autoZero"/>
        <c:auto val="1"/>
        <c:lblAlgn val="ctr"/>
        <c:lblOffset val="100"/>
        <c:noMultiLvlLbl val="1"/>
      </c:catAx>
      <c:valAx>
        <c:axId val="664929"/>
        <c:scaling>
          <c:orientation val="minMax"/>
          <c:max val="1"/>
          <c:min val="0"/>
        </c:scaling>
        <c:delete val="0"/>
        <c:axPos val="t"/>
        <c:majorGridlines>
          <c:spPr>
            <a:ln>
              <a:solidFill>
                <a:srgbClr val="4F81BD">
                  <a:alpha val="20000"/>
                </a:srgbClr>
              </a:solidFill>
            </a:ln>
          </c:spPr>
        </c:majorGridlines>
        <c:numFmt formatCode="0.0\ %" sourceLinked="0"/>
        <c:majorTickMark val="none"/>
        <c:minorTickMark val="none"/>
        <c:tickLblPos val="high"/>
        <c:spPr>
          <a:ln>
            <a:noFill/>
          </a:ln>
        </c:spPr>
        <c:txPr>
          <a:bodyPr/>
          <a:lstStyle/>
          <a:p>
            <a:pPr algn="l">
              <a:defRPr sz="1000" b="0" spc="100">
                <a:solidFill>
                  <a:srgbClr val="000000"/>
                </a:solidFill>
                <a:latin typeface="Arial"/>
              </a:defRPr>
            </a:pPr>
            <a:endParaRPr lang="fi-FI"/>
          </a:p>
        </c:txPr>
        <c:crossAx val="462102"/>
        <c:crosses val="autoZero"/>
        <c:crossBetween val="between"/>
        <c:majorUnit val="0.2"/>
      </c:valAx>
    </c:plotArea>
    <c:legend>
      <c:legendPos val="b"/>
      <c:overlay val="0"/>
      <c:txPr>
        <a:bodyPr/>
        <a:lstStyle/>
        <a:p>
          <a:pPr algn="l">
            <a:defRPr sz="1000" b="0" spc="100">
              <a:solidFill>
                <a:srgbClr val="000000"/>
              </a:solidFill>
              <a:latin typeface="Arial"/>
            </a:defRPr>
          </a:pPr>
          <a:endParaRPr lang="fi-FI"/>
        </a:p>
      </c:txPr>
    </c:legend>
    <c:plotVisOnly val="1"/>
    <c:dispBlanksAs val="gap"/>
    <c:showDLblsOverMax val="1"/>
  </c:chart>
  <c:externalData r:id="rId1">
    <c:autoUpdate val="0"/>
  </c:externalData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fi-FI"/>
  <c:roundedCorners val="1"/>
  <c:style val="18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T1!$B$1</c:f>
              <c:strCache>
                <c:ptCount val="1"/>
                <c:pt idx="0">
                  <c:v>Kaikki vastaajat (KA:5.0, Hajonta:0.0) (Vastauksia:7)</c:v>
                </c:pt>
              </c:strCache>
            </c:strRef>
          </c:tx>
          <c:invertIfNegative val="1"/>
          <c:dLbls>
            <c:numFmt formatCode="0.0\ 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 algn="l">
                  <a:defRPr sz="1000" b="0" spc="100">
                    <a:latin typeface="Arial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T1!$A$2:$A$6</c:f>
              <c:strCache>
                <c:ptCount val="5"/>
                <c:pt idx="0">
                  <c:v>1.00</c:v>
                </c:pt>
                <c:pt idx="1">
                  <c:v>2.00</c:v>
                </c:pt>
                <c:pt idx="2">
                  <c:v>3.00</c:v>
                </c:pt>
                <c:pt idx="3">
                  <c:v>4.00</c:v>
                </c:pt>
                <c:pt idx="4">
                  <c:v>5.00</c:v>
                </c:pt>
              </c:strCache>
            </c:strRef>
          </c:cat>
          <c:val>
            <c:numRef>
              <c:f>T1!$B$2:$B$6</c:f>
              <c:numCache>
                <c:formatCode>General</c:formatCode>
                <c:ptCount val="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CD1-41E4-AC1F-F9738DA7F8F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8"/>
        <c:axId val="581087"/>
        <c:axId val="906592"/>
      </c:barChart>
      <c:catAx>
        <c:axId val="581087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 algn="l">
              <a:defRPr sz="1000" b="0" spc="100">
                <a:latin typeface="Arial"/>
              </a:defRPr>
            </a:pPr>
            <a:endParaRPr lang="fi-FI"/>
          </a:p>
        </c:txPr>
        <c:crossAx val="906592"/>
        <c:crosses val="autoZero"/>
        <c:auto val="1"/>
        <c:lblAlgn val="ctr"/>
        <c:lblOffset val="100"/>
        <c:noMultiLvlLbl val="1"/>
      </c:catAx>
      <c:valAx>
        <c:axId val="906592"/>
        <c:scaling>
          <c:orientation val="minMax"/>
          <c:max val="1"/>
          <c:min val="0"/>
        </c:scaling>
        <c:delete val="0"/>
        <c:axPos val="l"/>
        <c:majorGridlines>
          <c:spPr>
            <a:ln>
              <a:solidFill>
                <a:srgbClr val="4F81BD">
                  <a:alpha val="20000"/>
                </a:srgbClr>
              </a:solidFill>
            </a:ln>
          </c:spPr>
        </c:majorGridlines>
        <c:numFmt formatCode="0.0\ %" sourceLinked="0"/>
        <c:majorTickMark val="none"/>
        <c:minorTickMark val="none"/>
        <c:tickLblPos val="nextTo"/>
        <c:spPr>
          <a:ln>
            <a:noFill/>
          </a:ln>
        </c:spPr>
        <c:txPr>
          <a:bodyPr/>
          <a:lstStyle/>
          <a:p>
            <a:pPr algn="l">
              <a:defRPr sz="1000" b="0" spc="100">
                <a:latin typeface="Arial"/>
              </a:defRPr>
            </a:pPr>
            <a:endParaRPr lang="fi-FI"/>
          </a:p>
        </c:txPr>
        <c:crossAx val="581087"/>
        <c:crosses val="autoZero"/>
        <c:crossBetween val="between"/>
        <c:majorUnit val="0.2"/>
      </c:valAx>
    </c:plotArea>
    <c:legend>
      <c:legendPos val="b"/>
      <c:overlay val="0"/>
      <c:txPr>
        <a:bodyPr/>
        <a:lstStyle/>
        <a:p>
          <a:pPr algn="l">
            <a:defRPr sz="1000" b="0" spc="100">
              <a:latin typeface="Arial"/>
            </a:defRPr>
          </a:pPr>
          <a:endParaRPr lang="fi-FI"/>
        </a:p>
      </c:txPr>
    </c:legend>
    <c:plotVisOnly val="1"/>
    <c:dispBlanksAs val="gap"/>
    <c:showDLblsOverMax val="1"/>
  </c:chart>
  <c:externalData r:id="rId1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fi-FI"/>
  <c:roundedCorners val="1"/>
  <c:style val="18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T1!$B$1</c:f>
              <c:strCache>
                <c:ptCount val="1"/>
                <c:pt idx="0">
                  <c:v>Kaikki vastaajat (KA:2.0, Hajonta:0.0) (Vastauksia:7)</c:v>
                </c:pt>
              </c:strCache>
            </c:strRef>
          </c:tx>
          <c:invertIfNegative val="1"/>
          <c:dLbls>
            <c:numFmt formatCode="0.0\ 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 algn="l">
                  <a:defRPr sz="1000" b="0" spc="100">
                    <a:solidFill>
                      <a:srgbClr val="000000"/>
                    </a:solidFill>
                    <a:latin typeface="Arial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T1!$A$2:$A$3</c:f>
              <c:strCache>
                <c:ptCount val="2"/>
                <c:pt idx="0">
                  <c:v>Kyllä</c:v>
                </c:pt>
                <c:pt idx="1">
                  <c:v>En</c:v>
                </c:pt>
              </c:strCache>
            </c:strRef>
          </c:cat>
          <c:val>
            <c:numRef>
              <c:f>T1!$B$2:$B$3</c:f>
              <c:numCache>
                <c:formatCode>General</c:formatCode>
                <c:ptCount val="2"/>
                <c:pt idx="0">
                  <c:v>0</c:v>
                </c:pt>
                <c:pt idx="1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844-4979-8AFB-E5170524E3F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8"/>
        <c:axId val="968404"/>
        <c:axId val="724126"/>
      </c:barChart>
      <c:catAx>
        <c:axId val="968404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 algn="l">
              <a:defRPr sz="1000" b="0" spc="100">
                <a:solidFill>
                  <a:srgbClr val="000000"/>
                </a:solidFill>
                <a:latin typeface="Arial"/>
              </a:defRPr>
            </a:pPr>
            <a:endParaRPr lang="fi-FI"/>
          </a:p>
        </c:txPr>
        <c:crossAx val="724126"/>
        <c:crosses val="autoZero"/>
        <c:auto val="1"/>
        <c:lblAlgn val="ctr"/>
        <c:lblOffset val="100"/>
        <c:noMultiLvlLbl val="1"/>
      </c:catAx>
      <c:valAx>
        <c:axId val="724126"/>
        <c:scaling>
          <c:orientation val="minMax"/>
          <c:max val="1"/>
          <c:min val="0"/>
        </c:scaling>
        <c:delete val="0"/>
        <c:axPos val="l"/>
        <c:majorGridlines>
          <c:spPr>
            <a:ln>
              <a:solidFill>
                <a:srgbClr val="4F81BD">
                  <a:alpha val="20000"/>
                </a:srgbClr>
              </a:solidFill>
            </a:ln>
          </c:spPr>
        </c:majorGridlines>
        <c:numFmt formatCode="0.0\ %" sourceLinked="0"/>
        <c:majorTickMark val="none"/>
        <c:minorTickMark val="none"/>
        <c:tickLblPos val="nextTo"/>
        <c:spPr>
          <a:ln>
            <a:noFill/>
          </a:ln>
        </c:spPr>
        <c:txPr>
          <a:bodyPr/>
          <a:lstStyle/>
          <a:p>
            <a:pPr algn="l">
              <a:defRPr sz="1000" b="0" spc="100">
                <a:solidFill>
                  <a:srgbClr val="000000"/>
                </a:solidFill>
                <a:latin typeface="Arial"/>
              </a:defRPr>
            </a:pPr>
            <a:endParaRPr lang="fi-FI"/>
          </a:p>
        </c:txPr>
        <c:crossAx val="968404"/>
        <c:crosses val="autoZero"/>
        <c:crossBetween val="between"/>
        <c:majorUnit val="0.2"/>
      </c:valAx>
    </c:plotArea>
    <c:legend>
      <c:legendPos val="b"/>
      <c:overlay val="0"/>
      <c:txPr>
        <a:bodyPr/>
        <a:lstStyle/>
        <a:p>
          <a:pPr algn="l">
            <a:defRPr sz="1000" b="0" spc="100">
              <a:solidFill>
                <a:srgbClr val="000000"/>
              </a:solidFill>
              <a:latin typeface="Arial"/>
            </a:defRPr>
          </a:pPr>
          <a:endParaRPr lang="fi-FI"/>
        </a:p>
      </c:txPr>
    </c:legend>
    <c:plotVisOnly val="1"/>
    <c:dispBlanksAs val="gap"/>
    <c:showDLblsOverMax val="1"/>
  </c:chart>
  <c:externalData r:id="rId1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fi-FI"/>
  <c:roundedCorners val="1"/>
  <c:style val="18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T1!$B$1</c:f>
              <c:strCache>
                <c:ptCount val="1"/>
                <c:pt idx="0">
                  <c:v>Kaikki vastaajat (KA:4.0, Hajonta:0.58) (Vastauksia:6)</c:v>
                </c:pt>
              </c:strCache>
            </c:strRef>
          </c:tx>
          <c:invertIfNegative val="1"/>
          <c:dLbls>
            <c:numFmt formatCode="0.0\ 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 algn="l">
                  <a:defRPr sz="1000" b="0" spc="100">
                    <a:latin typeface="Arial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T1!$A$2:$A$6</c:f>
              <c:strCache>
                <c:ptCount val="5"/>
                <c:pt idx="0">
                  <c:v>1.00</c:v>
                </c:pt>
                <c:pt idx="1">
                  <c:v>2.00</c:v>
                </c:pt>
                <c:pt idx="2">
                  <c:v>3.00</c:v>
                </c:pt>
                <c:pt idx="3">
                  <c:v>4.00</c:v>
                </c:pt>
                <c:pt idx="4">
                  <c:v>5.00</c:v>
                </c:pt>
              </c:strCache>
            </c:strRef>
          </c:cat>
          <c:val>
            <c:numRef>
              <c:f>T1!$B$2:$B$6</c:f>
              <c:numCache>
                <c:formatCode>General</c:formatCode>
                <c:ptCount val="5"/>
                <c:pt idx="0">
                  <c:v>0</c:v>
                </c:pt>
                <c:pt idx="1">
                  <c:v>0</c:v>
                </c:pt>
                <c:pt idx="2">
                  <c:v>0.16700000000000001</c:v>
                </c:pt>
                <c:pt idx="3">
                  <c:v>0.66700000000000004</c:v>
                </c:pt>
                <c:pt idx="4">
                  <c:v>0.16700000000000001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CE2-42AE-912F-B7074B96A3B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8"/>
        <c:axId val="248995"/>
        <c:axId val="946176"/>
      </c:barChart>
      <c:catAx>
        <c:axId val="248995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 algn="l">
              <a:defRPr sz="1000" b="0" spc="100">
                <a:latin typeface="Arial"/>
              </a:defRPr>
            </a:pPr>
            <a:endParaRPr lang="fi-FI"/>
          </a:p>
        </c:txPr>
        <c:crossAx val="946176"/>
        <c:crosses val="autoZero"/>
        <c:auto val="1"/>
        <c:lblAlgn val="ctr"/>
        <c:lblOffset val="100"/>
        <c:noMultiLvlLbl val="1"/>
      </c:catAx>
      <c:valAx>
        <c:axId val="946176"/>
        <c:scaling>
          <c:orientation val="minMax"/>
          <c:max val="1"/>
          <c:min val="0"/>
        </c:scaling>
        <c:delete val="0"/>
        <c:axPos val="l"/>
        <c:majorGridlines>
          <c:spPr>
            <a:ln>
              <a:solidFill>
                <a:srgbClr val="4F81BD">
                  <a:alpha val="20000"/>
                </a:srgbClr>
              </a:solidFill>
            </a:ln>
          </c:spPr>
        </c:majorGridlines>
        <c:numFmt formatCode="0.0\ %" sourceLinked="0"/>
        <c:majorTickMark val="none"/>
        <c:minorTickMark val="none"/>
        <c:tickLblPos val="nextTo"/>
        <c:spPr>
          <a:ln>
            <a:noFill/>
          </a:ln>
        </c:spPr>
        <c:txPr>
          <a:bodyPr/>
          <a:lstStyle/>
          <a:p>
            <a:pPr algn="l">
              <a:defRPr sz="1000" b="0" spc="100">
                <a:latin typeface="Arial"/>
              </a:defRPr>
            </a:pPr>
            <a:endParaRPr lang="fi-FI"/>
          </a:p>
        </c:txPr>
        <c:crossAx val="248995"/>
        <c:crosses val="autoZero"/>
        <c:crossBetween val="between"/>
        <c:majorUnit val="0.2"/>
      </c:valAx>
    </c:plotArea>
    <c:legend>
      <c:legendPos val="b"/>
      <c:overlay val="0"/>
      <c:txPr>
        <a:bodyPr/>
        <a:lstStyle/>
        <a:p>
          <a:pPr algn="l">
            <a:defRPr sz="1000" b="0" spc="100">
              <a:latin typeface="Arial"/>
            </a:defRPr>
          </a:pPr>
          <a:endParaRPr lang="fi-FI"/>
        </a:p>
      </c:txPr>
    </c:legend>
    <c:plotVisOnly val="1"/>
    <c:dispBlanksAs val="gap"/>
    <c:showDLblsOverMax val="1"/>
  </c:chart>
  <c:externalData r:id="rId1">
    <c:autoUpdate val="0"/>
  </c:externalData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fi-FI"/>
  <c:roundedCorners val="1"/>
  <c:style val="18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T1!$B$1</c:f>
              <c:strCache>
                <c:ptCount val="1"/>
                <c:pt idx="0">
                  <c:v>Kaikki vastaajat (KA:3.67, Hajonta:0.94) (Vastauksia:6)</c:v>
                </c:pt>
              </c:strCache>
            </c:strRef>
          </c:tx>
          <c:invertIfNegative val="1"/>
          <c:dLbls>
            <c:numFmt formatCode="0.0\ 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 algn="l">
                  <a:defRPr sz="1000" b="0" spc="100">
                    <a:latin typeface="Arial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T1!$A$2:$A$6</c:f>
              <c:strCache>
                <c:ptCount val="5"/>
                <c:pt idx="0">
                  <c:v>1.00</c:v>
                </c:pt>
                <c:pt idx="1">
                  <c:v>2.00</c:v>
                </c:pt>
                <c:pt idx="2">
                  <c:v>3.00</c:v>
                </c:pt>
                <c:pt idx="3">
                  <c:v>4.00</c:v>
                </c:pt>
                <c:pt idx="4">
                  <c:v>5.00</c:v>
                </c:pt>
              </c:strCache>
            </c:strRef>
          </c:cat>
          <c:val>
            <c:numRef>
              <c:f>T1!$B$2:$B$6</c:f>
              <c:numCache>
                <c:formatCode>General</c:formatCode>
                <c:ptCount val="5"/>
                <c:pt idx="0">
                  <c:v>0</c:v>
                </c:pt>
                <c:pt idx="1">
                  <c:v>0.16700000000000001</c:v>
                </c:pt>
                <c:pt idx="2">
                  <c:v>0.16700000000000001</c:v>
                </c:pt>
                <c:pt idx="3">
                  <c:v>0.5</c:v>
                </c:pt>
                <c:pt idx="4">
                  <c:v>0.16700000000000001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643-43D1-8FC8-070616DE21B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8"/>
        <c:axId val="4429"/>
        <c:axId val="713469"/>
      </c:barChart>
      <c:catAx>
        <c:axId val="4429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 algn="l">
              <a:defRPr sz="1000" b="0" spc="100">
                <a:latin typeface="Arial"/>
              </a:defRPr>
            </a:pPr>
            <a:endParaRPr lang="fi-FI"/>
          </a:p>
        </c:txPr>
        <c:crossAx val="713469"/>
        <c:crosses val="autoZero"/>
        <c:auto val="1"/>
        <c:lblAlgn val="ctr"/>
        <c:lblOffset val="100"/>
        <c:noMultiLvlLbl val="1"/>
      </c:catAx>
      <c:valAx>
        <c:axId val="713469"/>
        <c:scaling>
          <c:orientation val="minMax"/>
          <c:max val="1"/>
          <c:min val="0"/>
        </c:scaling>
        <c:delete val="0"/>
        <c:axPos val="l"/>
        <c:majorGridlines>
          <c:spPr>
            <a:ln>
              <a:solidFill>
                <a:srgbClr val="4F81BD">
                  <a:alpha val="20000"/>
                </a:srgbClr>
              </a:solidFill>
            </a:ln>
          </c:spPr>
        </c:majorGridlines>
        <c:numFmt formatCode="0.0\ %" sourceLinked="0"/>
        <c:majorTickMark val="none"/>
        <c:minorTickMark val="none"/>
        <c:tickLblPos val="nextTo"/>
        <c:spPr>
          <a:ln>
            <a:noFill/>
          </a:ln>
        </c:spPr>
        <c:txPr>
          <a:bodyPr/>
          <a:lstStyle/>
          <a:p>
            <a:pPr algn="l">
              <a:defRPr sz="1000" b="0" spc="100">
                <a:latin typeface="Arial"/>
              </a:defRPr>
            </a:pPr>
            <a:endParaRPr lang="fi-FI"/>
          </a:p>
        </c:txPr>
        <c:crossAx val="4429"/>
        <c:crosses val="autoZero"/>
        <c:crossBetween val="between"/>
        <c:majorUnit val="0.2"/>
      </c:valAx>
    </c:plotArea>
    <c:legend>
      <c:legendPos val="b"/>
      <c:overlay val="0"/>
      <c:txPr>
        <a:bodyPr/>
        <a:lstStyle/>
        <a:p>
          <a:pPr algn="l">
            <a:defRPr sz="1000" b="0" spc="100">
              <a:latin typeface="Arial"/>
            </a:defRPr>
          </a:pPr>
          <a:endParaRPr lang="fi-FI"/>
        </a:p>
      </c:txPr>
    </c:legend>
    <c:plotVisOnly val="1"/>
    <c:dispBlanksAs val="gap"/>
    <c:showDLblsOverMax val="1"/>
  </c:chart>
  <c:externalData r:id="rId1">
    <c:autoUpdate val="0"/>
  </c:externalData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fi-FI"/>
  <c:roundedCorners val="1"/>
  <c:style val="18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T1!$B$1</c:f>
              <c:strCache>
                <c:ptCount val="1"/>
                <c:pt idx="0">
                  <c:v>Kaikki vastaajat (KA:2.0, Hajonta:1.1) (Vastauksia:5)</c:v>
                </c:pt>
              </c:strCache>
            </c:strRef>
          </c:tx>
          <c:invertIfNegative val="1"/>
          <c:dLbls>
            <c:numFmt formatCode="0.0\ 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 algn="l">
                  <a:defRPr sz="1000" b="0" spc="100">
                    <a:latin typeface="Arial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T1!$A$2:$A$6</c:f>
              <c:strCache>
                <c:ptCount val="5"/>
                <c:pt idx="0">
                  <c:v>1.00</c:v>
                </c:pt>
                <c:pt idx="1">
                  <c:v>2.00</c:v>
                </c:pt>
                <c:pt idx="2">
                  <c:v>3.00</c:v>
                </c:pt>
                <c:pt idx="3">
                  <c:v>4.00</c:v>
                </c:pt>
                <c:pt idx="4">
                  <c:v>5.00</c:v>
                </c:pt>
              </c:strCache>
            </c:strRef>
          </c:cat>
          <c:val>
            <c:numRef>
              <c:f>T1!$B$2:$B$6</c:f>
              <c:numCache>
                <c:formatCode>General</c:formatCode>
                <c:ptCount val="5"/>
                <c:pt idx="0">
                  <c:v>0.4</c:v>
                </c:pt>
                <c:pt idx="1">
                  <c:v>0.4</c:v>
                </c:pt>
                <c:pt idx="2">
                  <c:v>0</c:v>
                </c:pt>
                <c:pt idx="3">
                  <c:v>0.2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934-49B3-BBD9-03BD7EFA5C3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8"/>
        <c:axId val="141826"/>
        <c:axId val="337928"/>
      </c:barChart>
      <c:catAx>
        <c:axId val="141826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 algn="l">
              <a:defRPr sz="1000" b="0" spc="100">
                <a:latin typeface="Arial"/>
              </a:defRPr>
            </a:pPr>
            <a:endParaRPr lang="fi-FI"/>
          </a:p>
        </c:txPr>
        <c:crossAx val="337928"/>
        <c:crosses val="autoZero"/>
        <c:auto val="1"/>
        <c:lblAlgn val="ctr"/>
        <c:lblOffset val="100"/>
        <c:noMultiLvlLbl val="1"/>
      </c:catAx>
      <c:valAx>
        <c:axId val="337928"/>
        <c:scaling>
          <c:orientation val="minMax"/>
          <c:max val="1"/>
          <c:min val="0"/>
        </c:scaling>
        <c:delete val="0"/>
        <c:axPos val="l"/>
        <c:majorGridlines>
          <c:spPr>
            <a:ln>
              <a:solidFill>
                <a:srgbClr val="4F81BD">
                  <a:alpha val="20000"/>
                </a:srgbClr>
              </a:solidFill>
            </a:ln>
          </c:spPr>
        </c:majorGridlines>
        <c:numFmt formatCode="0.0\ %" sourceLinked="0"/>
        <c:majorTickMark val="none"/>
        <c:minorTickMark val="none"/>
        <c:tickLblPos val="nextTo"/>
        <c:spPr>
          <a:ln>
            <a:noFill/>
          </a:ln>
        </c:spPr>
        <c:txPr>
          <a:bodyPr/>
          <a:lstStyle/>
          <a:p>
            <a:pPr algn="l">
              <a:defRPr sz="1000" b="0" spc="100">
                <a:latin typeface="Arial"/>
              </a:defRPr>
            </a:pPr>
            <a:endParaRPr lang="fi-FI"/>
          </a:p>
        </c:txPr>
        <c:crossAx val="141826"/>
        <c:crosses val="autoZero"/>
        <c:crossBetween val="between"/>
        <c:majorUnit val="0.2"/>
      </c:valAx>
    </c:plotArea>
    <c:legend>
      <c:legendPos val="b"/>
      <c:overlay val="0"/>
      <c:txPr>
        <a:bodyPr/>
        <a:lstStyle/>
        <a:p>
          <a:pPr algn="l">
            <a:defRPr sz="1000" b="0" spc="100">
              <a:latin typeface="Arial"/>
            </a:defRPr>
          </a:pPr>
          <a:endParaRPr lang="fi-FI"/>
        </a:p>
      </c:txPr>
    </c:legend>
    <c:plotVisOnly val="1"/>
    <c:dispBlanksAs val="gap"/>
    <c:showDLblsOverMax val="1"/>
  </c:chart>
  <c:externalData r:id="rId1">
    <c:autoUpdate val="0"/>
  </c:externalData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fi-FI"/>
  <c:roundedCorners val="1"/>
  <c:style val="18"/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T1!$B$1</c:f>
              <c:strCache>
                <c:ptCount val="1"/>
                <c:pt idx="0">
                  <c:v>Kaikki vastaajat (KA:1.83, Hajonta:0.37) (Vastauksia:6)</c:v>
                </c:pt>
              </c:strCache>
            </c:strRef>
          </c:tx>
          <c:invertIfNegative val="1"/>
          <c:dLbls>
            <c:numFmt formatCode="0.0\ 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 algn="l">
                  <a:defRPr sz="1000" b="0" spc="100">
                    <a:solidFill>
                      <a:srgbClr val="000000"/>
                    </a:solidFill>
                    <a:latin typeface="Arial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T1!$A$2:$A$4</c:f>
              <c:strCache>
                <c:ptCount val="3"/>
                <c:pt idx="0">
                  <c:v>Liian vähän</c:v>
                </c:pt>
                <c:pt idx="1">
                  <c:v>Sopiva määrä</c:v>
                </c:pt>
                <c:pt idx="2">
                  <c:v>Liian paljon</c:v>
                </c:pt>
              </c:strCache>
            </c:strRef>
          </c:cat>
          <c:val>
            <c:numRef>
              <c:f>T1!$B$2:$B$4</c:f>
              <c:numCache>
                <c:formatCode>General</c:formatCode>
                <c:ptCount val="3"/>
                <c:pt idx="0">
                  <c:v>0.16700000000000001</c:v>
                </c:pt>
                <c:pt idx="1">
                  <c:v>0.83299999999999996</c:v>
                </c:pt>
                <c:pt idx="2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BB5-4501-9B62-5219A9FDA1B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8"/>
        <c:axId val="289163"/>
        <c:axId val="306082"/>
      </c:barChart>
      <c:catAx>
        <c:axId val="289163"/>
        <c:scaling>
          <c:orientation val="maxMin"/>
        </c:scaling>
        <c:delete val="0"/>
        <c:axPos val="l"/>
        <c:numFmt formatCode="General" sourceLinked="0"/>
        <c:majorTickMark val="none"/>
        <c:minorTickMark val="none"/>
        <c:tickLblPos val="nextTo"/>
        <c:txPr>
          <a:bodyPr/>
          <a:lstStyle/>
          <a:p>
            <a:pPr algn="l">
              <a:defRPr sz="1000" b="0" spc="100">
                <a:solidFill>
                  <a:srgbClr val="000000"/>
                </a:solidFill>
                <a:latin typeface="Arial"/>
              </a:defRPr>
            </a:pPr>
            <a:endParaRPr lang="fi-FI"/>
          </a:p>
        </c:txPr>
        <c:crossAx val="306082"/>
        <c:crosses val="autoZero"/>
        <c:auto val="1"/>
        <c:lblAlgn val="ctr"/>
        <c:lblOffset val="100"/>
        <c:noMultiLvlLbl val="1"/>
      </c:catAx>
      <c:valAx>
        <c:axId val="306082"/>
        <c:scaling>
          <c:orientation val="minMax"/>
          <c:max val="1"/>
          <c:min val="0"/>
        </c:scaling>
        <c:delete val="0"/>
        <c:axPos val="t"/>
        <c:majorGridlines>
          <c:spPr>
            <a:ln>
              <a:solidFill>
                <a:srgbClr val="4F81BD">
                  <a:alpha val="20000"/>
                </a:srgbClr>
              </a:solidFill>
            </a:ln>
          </c:spPr>
        </c:majorGridlines>
        <c:numFmt formatCode="0.0\ %" sourceLinked="0"/>
        <c:majorTickMark val="none"/>
        <c:minorTickMark val="none"/>
        <c:tickLblPos val="high"/>
        <c:spPr>
          <a:ln>
            <a:noFill/>
          </a:ln>
        </c:spPr>
        <c:txPr>
          <a:bodyPr/>
          <a:lstStyle/>
          <a:p>
            <a:pPr algn="l">
              <a:defRPr sz="1000" b="0" spc="100">
                <a:solidFill>
                  <a:srgbClr val="000000"/>
                </a:solidFill>
                <a:latin typeface="Arial"/>
              </a:defRPr>
            </a:pPr>
            <a:endParaRPr lang="fi-FI"/>
          </a:p>
        </c:txPr>
        <c:crossAx val="289163"/>
        <c:crosses val="autoZero"/>
        <c:crossBetween val="between"/>
        <c:majorUnit val="0.2"/>
      </c:valAx>
    </c:plotArea>
    <c:legend>
      <c:legendPos val="b"/>
      <c:overlay val="0"/>
      <c:txPr>
        <a:bodyPr/>
        <a:lstStyle/>
        <a:p>
          <a:pPr algn="l">
            <a:defRPr sz="1000" b="0" spc="100">
              <a:solidFill>
                <a:srgbClr val="000000"/>
              </a:solidFill>
              <a:latin typeface="Arial"/>
            </a:defRPr>
          </a:pPr>
          <a:endParaRPr lang="fi-FI"/>
        </a:p>
      </c:txPr>
    </c:legend>
    <c:plotVisOnly val="1"/>
    <c:dispBlanksAs val="gap"/>
    <c:showDLblsOverMax val="1"/>
  </c:chart>
  <c:externalData r:id="rId1">
    <c:autoUpdate val="0"/>
  </c:externalData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fi-FI"/>
  <c:roundedCorners val="1"/>
  <c:style val="18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T1!$B$1</c:f>
              <c:strCache>
                <c:ptCount val="1"/>
                <c:pt idx="0">
                  <c:v>Kaikki vastaajat (KA:4.86, Hajonta:0.35) (Vastauksia:7)</c:v>
                </c:pt>
              </c:strCache>
            </c:strRef>
          </c:tx>
          <c:invertIfNegative val="1"/>
          <c:dLbls>
            <c:numFmt formatCode="0.0\ 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 algn="l">
                  <a:defRPr sz="1000" b="0" spc="100">
                    <a:latin typeface="Arial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T1!$A$2:$A$6</c:f>
              <c:strCache>
                <c:ptCount val="5"/>
                <c:pt idx="0">
                  <c:v>1.00</c:v>
                </c:pt>
                <c:pt idx="1">
                  <c:v>2.00</c:v>
                </c:pt>
                <c:pt idx="2">
                  <c:v>3.00</c:v>
                </c:pt>
                <c:pt idx="3">
                  <c:v>4.00</c:v>
                </c:pt>
                <c:pt idx="4">
                  <c:v>5.00</c:v>
                </c:pt>
              </c:strCache>
            </c:strRef>
          </c:cat>
          <c:val>
            <c:numRef>
              <c:f>T1!$B$2:$B$6</c:f>
              <c:numCache>
                <c:formatCode>General</c:formatCode>
                <c:ptCount val="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0.14299999999999999</c:v>
                </c:pt>
                <c:pt idx="4">
                  <c:v>0.85699999999999998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29D-405D-9931-C735D29718C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8"/>
        <c:axId val="410514"/>
        <c:axId val="626152"/>
      </c:barChart>
      <c:catAx>
        <c:axId val="410514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 algn="l">
              <a:defRPr sz="1000" b="0" spc="100">
                <a:latin typeface="Arial"/>
              </a:defRPr>
            </a:pPr>
            <a:endParaRPr lang="fi-FI"/>
          </a:p>
        </c:txPr>
        <c:crossAx val="626152"/>
        <c:crosses val="autoZero"/>
        <c:auto val="1"/>
        <c:lblAlgn val="ctr"/>
        <c:lblOffset val="100"/>
        <c:noMultiLvlLbl val="1"/>
      </c:catAx>
      <c:valAx>
        <c:axId val="626152"/>
        <c:scaling>
          <c:orientation val="minMax"/>
          <c:max val="1"/>
          <c:min val="0"/>
        </c:scaling>
        <c:delete val="0"/>
        <c:axPos val="l"/>
        <c:majorGridlines>
          <c:spPr>
            <a:ln>
              <a:solidFill>
                <a:srgbClr val="4F81BD">
                  <a:alpha val="20000"/>
                </a:srgbClr>
              </a:solidFill>
            </a:ln>
          </c:spPr>
        </c:majorGridlines>
        <c:numFmt formatCode="0.0\ %" sourceLinked="0"/>
        <c:majorTickMark val="none"/>
        <c:minorTickMark val="none"/>
        <c:tickLblPos val="nextTo"/>
        <c:spPr>
          <a:ln>
            <a:noFill/>
          </a:ln>
        </c:spPr>
        <c:txPr>
          <a:bodyPr/>
          <a:lstStyle/>
          <a:p>
            <a:pPr algn="l">
              <a:defRPr sz="1000" b="0" spc="100">
                <a:latin typeface="Arial"/>
              </a:defRPr>
            </a:pPr>
            <a:endParaRPr lang="fi-FI"/>
          </a:p>
        </c:txPr>
        <c:crossAx val="410514"/>
        <c:crosses val="autoZero"/>
        <c:crossBetween val="between"/>
        <c:majorUnit val="0.2"/>
      </c:valAx>
    </c:plotArea>
    <c:legend>
      <c:legendPos val="b"/>
      <c:overlay val="0"/>
      <c:txPr>
        <a:bodyPr/>
        <a:lstStyle/>
        <a:p>
          <a:pPr algn="l">
            <a:defRPr sz="1000" b="0" spc="100">
              <a:latin typeface="Arial"/>
            </a:defRPr>
          </a:pPr>
          <a:endParaRPr lang="fi-FI"/>
        </a:p>
      </c:txPr>
    </c:legend>
    <c:plotVisOnly val="1"/>
    <c:dispBlanksAs val="gap"/>
    <c:showDLblsOverMax val="1"/>
  </c:chart>
  <c:externalData r:id="rId1">
    <c:autoUpdate val="0"/>
  </c:externalData>
</c:chartSpace>
</file>

<file path=ppt/charts/chart2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fi-FI"/>
  <c:roundedCorners val="1"/>
  <c:style val="18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T1!$B$1</c:f>
              <c:strCache>
                <c:ptCount val="1"/>
                <c:pt idx="0">
                  <c:v>Kaikki vastaajat (KA:4.86, Hajonta:0.35) (Vastauksia:7)</c:v>
                </c:pt>
              </c:strCache>
            </c:strRef>
          </c:tx>
          <c:invertIfNegative val="1"/>
          <c:dLbls>
            <c:numFmt formatCode="0.0\ 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 algn="l">
                  <a:defRPr sz="1000" b="0" spc="100">
                    <a:latin typeface="Arial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T1!$A$2:$A$6</c:f>
              <c:strCache>
                <c:ptCount val="5"/>
                <c:pt idx="0">
                  <c:v>1.00</c:v>
                </c:pt>
                <c:pt idx="1">
                  <c:v>2.00</c:v>
                </c:pt>
                <c:pt idx="2">
                  <c:v>3.00</c:v>
                </c:pt>
                <c:pt idx="3">
                  <c:v>4.00</c:v>
                </c:pt>
                <c:pt idx="4">
                  <c:v>5.00</c:v>
                </c:pt>
              </c:strCache>
            </c:strRef>
          </c:cat>
          <c:val>
            <c:numRef>
              <c:f>T1!$B$2:$B$6</c:f>
              <c:numCache>
                <c:formatCode>General</c:formatCode>
                <c:ptCount val="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0.14299999999999999</c:v>
                </c:pt>
                <c:pt idx="4">
                  <c:v>0.85699999999999998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F87-404D-AA3B-5AE6109B919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8"/>
        <c:axId val="347178"/>
        <c:axId val="393872"/>
      </c:barChart>
      <c:catAx>
        <c:axId val="347178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 algn="l">
              <a:defRPr sz="1000" b="0" spc="100">
                <a:latin typeface="Arial"/>
              </a:defRPr>
            </a:pPr>
            <a:endParaRPr lang="fi-FI"/>
          </a:p>
        </c:txPr>
        <c:crossAx val="393872"/>
        <c:crosses val="autoZero"/>
        <c:auto val="1"/>
        <c:lblAlgn val="ctr"/>
        <c:lblOffset val="100"/>
        <c:noMultiLvlLbl val="1"/>
      </c:catAx>
      <c:valAx>
        <c:axId val="393872"/>
        <c:scaling>
          <c:orientation val="minMax"/>
          <c:max val="1"/>
          <c:min val="0"/>
        </c:scaling>
        <c:delete val="0"/>
        <c:axPos val="l"/>
        <c:majorGridlines>
          <c:spPr>
            <a:ln>
              <a:solidFill>
                <a:srgbClr val="4F81BD">
                  <a:alpha val="20000"/>
                </a:srgbClr>
              </a:solidFill>
            </a:ln>
          </c:spPr>
        </c:majorGridlines>
        <c:numFmt formatCode="0.0\ %" sourceLinked="0"/>
        <c:majorTickMark val="none"/>
        <c:minorTickMark val="none"/>
        <c:tickLblPos val="nextTo"/>
        <c:spPr>
          <a:ln>
            <a:noFill/>
          </a:ln>
        </c:spPr>
        <c:txPr>
          <a:bodyPr/>
          <a:lstStyle/>
          <a:p>
            <a:pPr algn="l">
              <a:defRPr sz="1000" b="0" spc="100">
                <a:latin typeface="Arial"/>
              </a:defRPr>
            </a:pPr>
            <a:endParaRPr lang="fi-FI"/>
          </a:p>
        </c:txPr>
        <c:crossAx val="347178"/>
        <c:crosses val="autoZero"/>
        <c:crossBetween val="between"/>
        <c:majorUnit val="0.2"/>
      </c:valAx>
    </c:plotArea>
    <c:legend>
      <c:legendPos val="b"/>
      <c:overlay val="0"/>
      <c:txPr>
        <a:bodyPr/>
        <a:lstStyle/>
        <a:p>
          <a:pPr algn="l">
            <a:defRPr sz="1000" b="0" spc="100">
              <a:latin typeface="Arial"/>
            </a:defRPr>
          </a:pPr>
          <a:endParaRPr lang="fi-FI"/>
        </a:p>
      </c:txPr>
    </c:legend>
    <c:plotVisOnly val="1"/>
    <c:dispBlanksAs val="gap"/>
    <c:showDLblsOverMax val="1"/>
  </c:chart>
  <c:externalData r:id="rId1">
    <c:autoUpdate val="0"/>
  </c:externalData>
</c:chartSpace>
</file>

<file path=ppt/charts/chart2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fi-FI"/>
  <c:roundedCorners val="1"/>
  <c:style val="18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T1!$B$1</c:f>
              <c:strCache>
                <c:ptCount val="1"/>
                <c:pt idx="0">
                  <c:v>Kaikki vastaajat (KA:4.71, Hajonta:0.45) (Vastauksia:7)</c:v>
                </c:pt>
              </c:strCache>
            </c:strRef>
          </c:tx>
          <c:invertIfNegative val="1"/>
          <c:dLbls>
            <c:numFmt formatCode="0.0\ 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 algn="l">
                  <a:defRPr sz="1000" b="0" spc="100">
                    <a:latin typeface="Arial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T1!$A$2:$A$6</c:f>
              <c:strCache>
                <c:ptCount val="5"/>
                <c:pt idx="0">
                  <c:v>1.00</c:v>
                </c:pt>
                <c:pt idx="1">
                  <c:v>2.00</c:v>
                </c:pt>
                <c:pt idx="2">
                  <c:v>3.00</c:v>
                </c:pt>
                <c:pt idx="3">
                  <c:v>4.00</c:v>
                </c:pt>
                <c:pt idx="4">
                  <c:v>5.00</c:v>
                </c:pt>
              </c:strCache>
            </c:strRef>
          </c:cat>
          <c:val>
            <c:numRef>
              <c:f>T1!$B$2:$B$6</c:f>
              <c:numCache>
                <c:formatCode>General</c:formatCode>
                <c:ptCount val="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0.28599999999999998</c:v>
                </c:pt>
                <c:pt idx="4">
                  <c:v>0.71399999999999997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707-45E6-A4B9-21F23155C84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8"/>
        <c:axId val="567273"/>
        <c:axId val="935191"/>
      </c:barChart>
      <c:catAx>
        <c:axId val="567273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 algn="l">
              <a:defRPr sz="1000" b="0" spc="100">
                <a:latin typeface="Arial"/>
              </a:defRPr>
            </a:pPr>
            <a:endParaRPr lang="fi-FI"/>
          </a:p>
        </c:txPr>
        <c:crossAx val="935191"/>
        <c:crosses val="autoZero"/>
        <c:auto val="1"/>
        <c:lblAlgn val="ctr"/>
        <c:lblOffset val="100"/>
        <c:noMultiLvlLbl val="1"/>
      </c:catAx>
      <c:valAx>
        <c:axId val="935191"/>
        <c:scaling>
          <c:orientation val="minMax"/>
          <c:max val="1"/>
          <c:min val="0"/>
        </c:scaling>
        <c:delete val="0"/>
        <c:axPos val="l"/>
        <c:majorGridlines>
          <c:spPr>
            <a:ln>
              <a:solidFill>
                <a:srgbClr val="4F81BD">
                  <a:alpha val="20000"/>
                </a:srgbClr>
              </a:solidFill>
            </a:ln>
          </c:spPr>
        </c:majorGridlines>
        <c:numFmt formatCode="0.0\ %" sourceLinked="0"/>
        <c:majorTickMark val="none"/>
        <c:minorTickMark val="none"/>
        <c:tickLblPos val="nextTo"/>
        <c:spPr>
          <a:ln>
            <a:noFill/>
          </a:ln>
        </c:spPr>
        <c:txPr>
          <a:bodyPr/>
          <a:lstStyle/>
          <a:p>
            <a:pPr algn="l">
              <a:defRPr sz="1000" b="0" spc="100">
                <a:latin typeface="Arial"/>
              </a:defRPr>
            </a:pPr>
            <a:endParaRPr lang="fi-FI"/>
          </a:p>
        </c:txPr>
        <c:crossAx val="567273"/>
        <c:crosses val="autoZero"/>
        <c:crossBetween val="between"/>
        <c:majorUnit val="0.2"/>
      </c:valAx>
    </c:plotArea>
    <c:legend>
      <c:legendPos val="b"/>
      <c:overlay val="0"/>
      <c:txPr>
        <a:bodyPr/>
        <a:lstStyle/>
        <a:p>
          <a:pPr algn="l">
            <a:defRPr sz="1000" b="0" spc="100">
              <a:latin typeface="Arial"/>
            </a:defRPr>
          </a:pPr>
          <a:endParaRPr lang="fi-FI"/>
        </a:p>
      </c:txPr>
    </c:legend>
    <c:plotVisOnly val="1"/>
    <c:dispBlanksAs val="gap"/>
    <c:showDLblsOverMax val="1"/>
  </c:chart>
  <c:externalData r:id="rId1">
    <c:autoUpdate val="0"/>
  </c:externalData>
</c:chartSpace>
</file>

<file path=ppt/charts/chart2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fi-FI"/>
  <c:roundedCorners val="1"/>
  <c:style val="18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T1!$B$1</c:f>
              <c:strCache>
                <c:ptCount val="1"/>
                <c:pt idx="0">
                  <c:v>Kaikki vastaajat (KA:1.0, Hajonta:0.0) (Vastauksia:7)</c:v>
                </c:pt>
              </c:strCache>
            </c:strRef>
          </c:tx>
          <c:invertIfNegative val="1"/>
          <c:dLbls>
            <c:numFmt formatCode="0.0\ 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 algn="l">
                  <a:defRPr sz="1000" b="0" spc="100">
                    <a:latin typeface="Arial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T1!$A$2:$A$6</c:f>
              <c:strCache>
                <c:ptCount val="5"/>
                <c:pt idx="0">
                  <c:v>1.00</c:v>
                </c:pt>
                <c:pt idx="1">
                  <c:v>2.00</c:v>
                </c:pt>
                <c:pt idx="2">
                  <c:v>3.00</c:v>
                </c:pt>
                <c:pt idx="3">
                  <c:v>4.00</c:v>
                </c:pt>
                <c:pt idx="4">
                  <c:v>5.00</c:v>
                </c:pt>
              </c:strCache>
            </c:strRef>
          </c:cat>
          <c:val>
            <c:numRef>
              <c:f>T1!$B$2:$B$6</c:f>
              <c:numCache>
                <c:formatCode>General</c:formatCode>
                <c:ptCount val="5"/>
                <c:pt idx="0">
                  <c:v>1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911-4267-A5B7-CAE88CD149E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8"/>
        <c:axId val="473690"/>
        <c:axId val="251390"/>
      </c:barChart>
      <c:catAx>
        <c:axId val="473690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 algn="l">
              <a:defRPr sz="1000" b="0" spc="100">
                <a:latin typeface="Arial"/>
              </a:defRPr>
            </a:pPr>
            <a:endParaRPr lang="fi-FI"/>
          </a:p>
        </c:txPr>
        <c:crossAx val="251390"/>
        <c:crosses val="autoZero"/>
        <c:auto val="1"/>
        <c:lblAlgn val="ctr"/>
        <c:lblOffset val="100"/>
        <c:noMultiLvlLbl val="1"/>
      </c:catAx>
      <c:valAx>
        <c:axId val="251390"/>
        <c:scaling>
          <c:orientation val="minMax"/>
          <c:max val="1"/>
          <c:min val="0"/>
        </c:scaling>
        <c:delete val="0"/>
        <c:axPos val="l"/>
        <c:majorGridlines>
          <c:spPr>
            <a:ln>
              <a:solidFill>
                <a:srgbClr val="4F81BD">
                  <a:alpha val="20000"/>
                </a:srgbClr>
              </a:solidFill>
            </a:ln>
          </c:spPr>
        </c:majorGridlines>
        <c:numFmt formatCode="0.0\ %" sourceLinked="0"/>
        <c:majorTickMark val="none"/>
        <c:minorTickMark val="none"/>
        <c:tickLblPos val="nextTo"/>
        <c:spPr>
          <a:ln>
            <a:noFill/>
          </a:ln>
        </c:spPr>
        <c:txPr>
          <a:bodyPr/>
          <a:lstStyle/>
          <a:p>
            <a:pPr algn="l">
              <a:defRPr sz="1000" b="0" spc="100">
                <a:latin typeface="Arial"/>
              </a:defRPr>
            </a:pPr>
            <a:endParaRPr lang="fi-FI"/>
          </a:p>
        </c:txPr>
        <c:crossAx val="473690"/>
        <c:crosses val="autoZero"/>
        <c:crossBetween val="between"/>
        <c:majorUnit val="0.2"/>
      </c:valAx>
    </c:plotArea>
    <c:legend>
      <c:legendPos val="b"/>
      <c:overlay val="0"/>
      <c:txPr>
        <a:bodyPr/>
        <a:lstStyle/>
        <a:p>
          <a:pPr algn="l">
            <a:defRPr sz="1000" b="0" spc="100">
              <a:latin typeface="Arial"/>
            </a:defRPr>
          </a:pPr>
          <a:endParaRPr lang="fi-FI"/>
        </a:p>
      </c:txPr>
    </c:legend>
    <c:plotVisOnly val="1"/>
    <c:dispBlanksAs val="gap"/>
    <c:showDLblsOverMax val="1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fi-FI"/>
  <c:roundedCorners val="1"/>
  <c:style val="18"/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T1!$B$1</c:f>
              <c:strCache>
                <c:ptCount val="1"/>
                <c:pt idx="0">
                  <c:v>Kaikki vastaajat (KA:2.71, Hajonta:0.7) (Vastauksia:7)</c:v>
                </c:pt>
              </c:strCache>
            </c:strRef>
          </c:tx>
          <c:invertIfNegative val="1"/>
          <c:dLbls>
            <c:numFmt formatCode="0.0\ 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 algn="l">
                  <a:defRPr sz="1000" b="0" spc="100">
                    <a:solidFill>
                      <a:srgbClr val="000000"/>
                    </a:solidFill>
                    <a:latin typeface="Arial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T1!$A$2:$A$4</c:f>
              <c:strCache>
                <c:ptCount val="3"/>
                <c:pt idx="0">
                  <c:v>Kyllä</c:v>
                </c:pt>
                <c:pt idx="1">
                  <c:v>Ei</c:v>
                </c:pt>
                <c:pt idx="2">
                  <c:v>En osaa sanoa</c:v>
                </c:pt>
              </c:strCache>
            </c:strRef>
          </c:cat>
          <c:val>
            <c:numRef>
              <c:f>T1!$B$2:$B$4</c:f>
              <c:numCache>
                <c:formatCode>General</c:formatCode>
                <c:ptCount val="3"/>
                <c:pt idx="0">
                  <c:v>0.14299999999999999</c:v>
                </c:pt>
                <c:pt idx="1">
                  <c:v>0</c:v>
                </c:pt>
                <c:pt idx="2">
                  <c:v>0.85699999999999998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57D-443C-9227-EB43735EFEE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8"/>
        <c:axId val="958111"/>
        <c:axId val="285452"/>
      </c:barChart>
      <c:catAx>
        <c:axId val="958111"/>
        <c:scaling>
          <c:orientation val="maxMin"/>
        </c:scaling>
        <c:delete val="0"/>
        <c:axPos val="l"/>
        <c:numFmt formatCode="General" sourceLinked="0"/>
        <c:majorTickMark val="none"/>
        <c:minorTickMark val="none"/>
        <c:tickLblPos val="nextTo"/>
        <c:txPr>
          <a:bodyPr/>
          <a:lstStyle/>
          <a:p>
            <a:pPr algn="l">
              <a:defRPr sz="1000" b="0" spc="100">
                <a:solidFill>
                  <a:srgbClr val="000000"/>
                </a:solidFill>
                <a:latin typeface="Arial"/>
              </a:defRPr>
            </a:pPr>
            <a:endParaRPr lang="fi-FI"/>
          </a:p>
        </c:txPr>
        <c:crossAx val="285452"/>
        <c:crosses val="autoZero"/>
        <c:auto val="1"/>
        <c:lblAlgn val="ctr"/>
        <c:lblOffset val="100"/>
        <c:noMultiLvlLbl val="1"/>
      </c:catAx>
      <c:valAx>
        <c:axId val="285452"/>
        <c:scaling>
          <c:orientation val="minMax"/>
          <c:max val="1"/>
          <c:min val="0"/>
        </c:scaling>
        <c:delete val="0"/>
        <c:axPos val="t"/>
        <c:majorGridlines>
          <c:spPr>
            <a:ln>
              <a:solidFill>
                <a:srgbClr val="4F81BD">
                  <a:alpha val="20000"/>
                </a:srgbClr>
              </a:solidFill>
            </a:ln>
          </c:spPr>
        </c:majorGridlines>
        <c:numFmt formatCode="0.0\ %" sourceLinked="0"/>
        <c:majorTickMark val="none"/>
        <c:minorTickMark val="none"/>
        <c:tickLblPos val="high"/>
        <c:spPr>
          <a:ln>
            <a:noFill/>
          </a:ln>
        </c:spPr>
        <c:txPr>
          <a:bodyPr/>
          <a:lstStyle/>
          <a:p>
            <a:pPr algn="l">
              <a:defRPr sz="1000" b="0" spc="100">
                <a:solidFill>
                  <a:srgbClr val="000000"/>
                </a:solidFill>
                <a:latin typeface="Arial"/>
              </a:defRPr>
            </a:pPr>
            <a:endParaRPr lang="fi-FI"/>
          </a:p>
        </c:txPr>
        <c:crossAx val="958111"/>
        <c:crosses val="autoZero"/>
        <c:crossBetween val="between"/>
        <c:majorUnit val="0.2"/>
      </c:valAx>
    </c:plotArea>
    <c:legend>
      <c:legendPos val="b"/>
      <c:overlay val="0"/>
      <c:txPr>
        <a:bodyPr/>
        <a:lstStyle/>
        <a:p>
          <a:pPr algn="l">
            <a:defRPr sz="1000" b="0" spc="100">
              <a:solidFill>
                <a:srgbClr val="000000"/>
              </a:solidFill>
              <a:latin typeface="Arial"/>
            </a:defRPr>
          </a:pPr>
          <a:endParaRPr lang="fi-FI"/>
        </a:p>
      </c:txPr>
    </c:legend>
    <c:plotVisOnly val="1"/>
    <c:dispBlanksAs val="gap"/>
    <c:showDLblsOverMax val="1"/>
  </c:chart>
  <c:externalData r:id="rId1">
    <c:autoUpdate val="0"/>
  </c:externalData>
</c:chartSpace>
</file>

<file path=ppt/charts/chart3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fi-FI"/>
  <c:roundedCorners val="1"/>
  <c:style val="18"/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T1!$B$1</c:f>
              <c:strCache>
                <c:ptCount val="1"/>
                <c:pt idx="0">
                  <c:v>Kaikki vastaajat</c:v>
                </c:pt>
              </c:strCache>
            </c:strRef>
          </c:tx>
          <c:invertIfNegative val="1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 algn="l">
                  <a:defRPr sz="1000" b="0" spc="100">
                    <a:latin typeface="Arial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T1!$A$2:$A$5</c:f>
              <c:strCache>
                <c:ptCount val="4"/>
                <c:pt idx="0">
                  <c:v>Ohjatut harjoituksemme ovat monipuolisia</c:v>
                </c:pt>
                <c:pt idx="1">
                  <c:v>Treeneissä liikutaan paljon (ei jonottelua, seisoskelua, istuskelua)</c:v>
                </c:pt>
                <c:pt idx="2">
                  <c:v>Harjoitusten jälkeen minulla on aina tai lähes aina hyvä fiilis</c:v>
                </c:pt>
                <c:pt idx="3">
                  <c:v>Harjoittelen vapaa-ajalla omatoimisesti</c:v>
                </c:pt>
              </c:strCache>
            </c:strRef>
          </c:cat>
          <c:val>
            <c:numRef>
              <c:f>T1!$B$2:$B$5</c:f>
              <c:numCache>
                <c:formatCode>General</c:formatCode>
                <c:ptCount val="4"/>
                <c:pt idx="0">
                  <c:v>4.4000000000000004</c:v>
                </c:pt>
                <c:pt idx="1">
                  <c:v>5</c:v>
                </c:pt>
                <c:pt idx="2">
                  <c:v>4.5999999999999996</c:v>
                </c:pt>
                <c:pt idx="3">
                  <c:v>3.8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F51-4D80-BEFB-6C70423D28E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8"/>
        <c:axId val="580040"/>
        <c:axId val="859935"/>
      </c:barChart>
      <c:catAx>
        <c:axId val="580040"/>
        <c:scaling>
          <c:orientation val="maxMin"/>
        </c:scaling>
        <c:delete val="0"/>
        <c:axPos val="l"/>
        <c:numFmt formatCode="General" sourceLinked="0"/>
        <c:majorTickMark val="none"/>
        <c:minorTickMark val="none"/>
        <c:tickLblPos val="nextTo"/>
        <c:txPr>
          <a:bodyPr/>
          <a:lstStyle/>
          <a:p>
            <a:pPr algn="l">
              <a:defRPr sz="1000" b="0" spc="100">
                <a:latin typeface="Arial"/>
              </a:defRPr>
            </a:pPr>
            <a:endParaRPr lang="fi-FI"/>
          </a:p>
        </c:txPr>
        <c:crossAx val="859935"/>
        <c:crosses val="autoZero"/>
        <c:auto val="1"/>
        <c:lblAlgn val="ctr"/>
        <c:lblOffset val="100"/>
        <c:noMultiLvlLbl val="1"/>
      </c:catAx>
      <c:valAx>
        <c:axId val="859935"/>
        <c:scaling>
          <c:orientation val="minMax"/>
          <c:max val="5"/>
          <c:min val="1"/>
        </c:scaling>
        <c:delete val="0"/>
        <c:axPos val="t"/>
        <c:majorGridlines>
          <c:spPr>
            <a:ln>
              <a:solidFill>
                <a:srgbClr val="4F81BD">
                  <a:alpha val="20000"/>
                </a:srgbClr>
              </a:solidFill>
            </a:ln>
          </c:spPr>
        </c:majorGridlines>
        <c:numFmt formatCode="General" sourceLinked="1"/>
        <c:majorTickMark val="none"/>
        <c:minorTickMark val="none"/>
        <c:tickLblPos val="high"/>
        <c:spPr>
          <a:ln>
            <a:noFill/>
          </a:ln>
        </c:spPr>
        <c:txPr>
          <a:bodyPr/>
          <a:lstStyle/>
          <a:p>
            <a:pPr algn="l">
              <a:defRPr sz="1000" b="0" spc="100">
                <a:latin typeface="Arial"/>
              </a:defRPr>
            </a:pPr>
            <a:endParaRPr lang="fi-FI"/>
          </a:p>
        </c:txPr>
        <c:crossAx val="580040"/>
        <c:crosses val="autoZero"/>
        <c:crossBetween val="between"/>
      </c:valAx>
    </c:plotArea>
    <c:legend>
      <c:legendPos val="b"/>
      <c:overlay val="0"/>
      <c:txPr>
        <a:bodyPr/>
        <a:lstStyle/>
        <a:p>
          <a:pPr algn="l">
            <a:defRPr sz="1000" b="0" spc="100">
              <a:latin typeface="Arial"/>
            </a:defRPr>
          </a:pPr>
          <a:endParaRPr lang="fi-FI"/>
        </a:p>
      </c:txPr>
    </c:legend>
    <c:plotVisOnly val="1"/>
    <c:dispBlanksAs val="gap"/>
    <c:showDLblsOverMax val="1"/>
  </c:chart>
  <c:externalData r:id="rId1">
    <c:autoUpdate val="0"/>
  </c:externalData>
</c:chartSpace>
</file>

<file path=ppt/charts/chart3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fi-FI"/>
  <c:roundedCorners val="1"/>
  <c:style val="18"/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T1!$B$1</c:f>
              <c:strCache>
                <c:ptCount val="1"/>
                <c:pt idx="0">
                  <c:v>Kaikki vastaajat</c:v>
                </c:pt>
              </c:strCache>
            </c:strRef>
          </c:tx>
          <c:invertIfNegative val="1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 algn="l">
                  <a:defRPr sz="1000" b="0" spc="100">
                    <a:latin typeface="Arial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T1!$A$2:$A$7</c:f>
              <c:strCache>
                <c:ptCount val="6"/>
                <c:pt idx="0">
                  <c:v>Ohjaajamme / Valmentajamme ovat kannustavia ja antavat positiivista palautetta</c:v>
                </c:pt>
                <c:pt idx="1">
                  <c:v>Ryhmämme / joukkueemme jäseniä kohdellaan tasapuolisesti</c:v>
                </c:pt>
                <c:pt idx="2">
                  <c:v>Uskallan kertoa omista ajatuksistani ja tunteistani ohjaajalle / valmentajille</c:v>
                </c:pt>
                <c:pt idx="3">
                  <c:v>Mielipiteitäni kuunnellaan ja mielipiteeni otetaan huomioon</c:v>
                </c:pt>
                <c:pt idx="4">
                  <c:v>Kunnioitan valmentajiani</c:v>
                </c:pt>
                <c:pt idx="5">
                  <c:v>Valmentajat antavat omalla käytöksellään hyvää esimerkkiä</c:v>
                </c:pt>
              </c:strCache>
            </c:strRef>
          </c:cat>
          <c:val>
            <c:numRef>
              <c:f>T1!$B$2:$B$7</c:f>
              <c:numCache>
                <c:formatCode>General</c:formatCode>
                <c:ptCount val="6"/>
                <c:pt idx="0">
                  <c:v>5</c:v>
                </c:pt>
                <c:pt idx="1">
                  <c:v>4.9000000000000004</c:v>
                </c:pt>
                <c:pt idx="2">
                  <c:v>4.7</c:v>
                </c:pt>
                <c:pt idx="3">
                  <c:v>4.9000000000000004</c:v>
                </c:pt>
                <c:pt idx="4">
                  <c:v>5</c:v>
                </c:pt>
                <c:pt idx="5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1D1-49C7-A7FA-1CDAA8AB05D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8"/>
        <c:axId val="991263"/>
        <c:axId val="361784"/>
      </c:barChart>
      <c:catAx>
        <c:axId val="991263"/>
        <c:scaling>
          <c:orientation val="maxMin"/>
        </c:scaling>
        <c:delete val="0"/>
        <c:axPos val="l"/>
        <c:numFmt formatCode="General" sourceLinked="0"/>
        <c:majorTickMark val="none"/>
        <c:minorTickMark val="none"/>
        <c:tickLblPos val="nextTo"/>
        <c:txPr>
          <a:bodyPr/>
          <a:lstStyle/>
          <a:p>
            <a:pPr algn="l">
              <a:defRPr sz="1000" b="0" spc="100">
                <a:latin typeface="Arial"/>
              </a:defRPr>
            </a:pPr>
            <a:endParaRPr lang="fi-FI"/>
          </a:p>
        </c:txPr>
        <c:crossAx val="361784"/>
        <c:crosses val="autoZero"/>
        <c:auto val="1"/>
        <c:lblAlgn val="ctr"/>
        <c:lblOffset val="100"/>
        <c:noMultiLvlLbl val="1"/>
      </c:catAx>
      <c:valAx>
        <c:axId val="361784"/>
        <c:scaling>
          <c:orientation val="minMax"/>
          <c:max val="5"/>
          <c:min val="1"/>
        </c:scaling>
        <c:delete val="0"/>
        <c:axPos val="t"/>
        <c:majorGridlines>
          <c:spPr>
            <a:ln>
              <a:solidFill>
                <a:srgbClr val="4F81BD">
                  <a:alpha val="20000"/>
                </a:srgbClr>
              </a:solidFill>
            </a:ln>
          </c:spPr>
        </c:majorGridlines>
        <c:numFmt formatCode="General" sourceLinked="1"/>
        <c:majorTickMark val="none"/>
        <c:minorTickMark val="none"/>
        <c:tickLblPos val="high"/>
        <c:spPr>
          <a:ln>
            <a:noFill/>
          </a:ln>
        </c:spPr>
        <c:txPr>
          <a:bodyPr/>
          <a:lstStyle/>
          <a:p>
            <a:pPr algn="l">
              <a:defRPr sz="1000" b="0" spc="100">
                <a:latin typeface="Arial"/>
              </a:defRPr>
            </a:pPr>
            <a:endParaRPr lang="fi-FI"/>
          </a:p>
        </c:txPr>
        <c:crossAx val="991263"/>
        <c:crosses val="autoZero"/>
        <c:crossBetween val="between"/>
      </c:valAx>
    </c:plotArea>
    <c:legend>
      <c:legendPos val="b"/>
      <c:overlay val="0"/>
      <c:txPr>
        <a:bodyPr/>
        <a:lstStyle/>
        <a:p>
          <a:pPr algn="l">
            <a:defRPr sz="1000" b="0" spc="100">
              <a:latin typeface="Arial"/>
            </a:defRPr>
          </a:pPr>
          <a:endParaRPr lang="fi-FI"/>
        </a:p>
      </c:txPr>
    </c:legend>
    <c:plotVisOnly val="1"/>
    <c:dispBlanksAs val="gap"/>
    <c:showDLblsOverMax val="1"/>
  </c:chart>
  <c:externalData r:id="rId1">
    <c:autoUpdate val="0"/>
  </c:externalData>
</c:chartSpace>
</file>

<file path=ppt/charts/chart3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fi-FI"/>
  <c:roundedCorners val="1"/>
  <c:style val="18"/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T1!$B$1</c:f>
              <c:strCache>
                <c:ptCount val="1"/>
                <c:pt idx="0">
                  <c:v>Kaikki vastaajat</c:v>
                </c:pt>
              </c:strCache>
            </c:strRef>
          </c:tx>
          <c:invertIfNegative val="1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 algn="l">
                  <a:defRPr sz="1000" b="0" spc="100">
                    <a:latin typeface="Arial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T1!$A$2:$A$4</c:f>
              <c:strCache>
                <c:ptCount val="3"/>
                <c:pt idx="0">
                  <c:v>Kilpaileminen on minulle mielekästä</c:v>
                </c:pt>
                <c:pt idx="1">
                  <c:v>Saan kannustusta valmentajiltani kilpailutilanteissa</c:v>
                </c:pt>
                <c:pt idx="2">
                  <c:v>Perheelleni on tärkeää, että menestyn kilpailuissa</c:v>
                </c:pt>
              </c:strCache>
            </c:strRef>
          </c:cat>
          <c:val>
            <c:numRef>
              <c:f>T1!$B$2:$B$4</c:f>
              <c:numCache>
                <c:formatCode>General</c:formatCode>
                <c:ptCount val="3"/>
                <c:pt idx="0">
                  <c:v>4</c:v>
                </c:pt>
                <c:pt idx="1">
                  <c:v>3.7</c:v>
                </c:pt>
                <c:pt idx="2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F37-4691-B607-5982B7699A8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8"/>
        <c:axId val="32053"/>
        <c:axId val="244929"/>
      </c:barChart>
      <c:catAx>
        <c:axId val="32053"/>
        <c:scaling>
          <c:orientation val="maxMin"/>
        </c:scaling>
        <c:delete val="0"/>
        <c:axPos val="l"/>
        <c:numFmt formatCode="General" sourceLinked="0"/>
        <c:majorTickMark val="none"/>
        <c:minorTickMark val="none"/>
        <c:tickLblPos val="nextTo"/>
        <c:txPr>
          <a:bodyPr/>
          <a:lstStyle/>
          <a:p>
            <a:pPr algn="l">
              <a:defRPr sz="1000" b="0" spc="100">
                <a:latin typeface="Arial"/>
              </a:defRPr>
            </a:pPr>
            <a:endParaRPr lang="fi-FI"/>
          </a:p>
        </c:txPr>
        <c:crossAx val="244929"/>
        <c:crosses val="autoZero"/>
        <c:auto val="1"/>
        <c:lblAlgn val="ctr"/>
        <c:lblOffset val="100"/>
        <c:noMultiLvlLbl val="1"/>
      </c:catAx>
      <c:valAx>
        <c:axId val="244929"/>
        <c:scaling>
          <c:orientation val="minMax"/>
          <c:max val="5"/>
          <c:min val="1"/>
        </c:scaling>
        <c:delete val="0"/>
        <c:axPos val="t"/>
        <c:majorGridlines>
          <c:spPr>
            <a:ln>
              <a:solidFill>
                <a:srgbClr val="4F81BD">
                  <a:alpha val="20000"/>
                </a:srgbClr>
              </a:solidFill>
            </a:ln>
          </c:spPr>
        </c:majorGridlines>
        <c:numFmt formatCode="General" sourceLinked="1"/>
        <c:majorTickMark val="none"/>
        <c:minorTickMark val="none"/>
        <c:tickLblPos val="high"/>
        <c:spPr>
          <a:ln>
            <a:noFill/>
          </a:ln>
        </c:spPr>
        <c:txPr>
          <a:bodyPr/>
          <a:lstStyle/>
          <a:p>
            <a:pPr algn="l">
              <a:defRPr sz="1000" b="0" spc="100">
                <a:latin typeface="Arial"/>
              </a:defRPr>
            </a:pPr>
            <a:endParaRPr lang="fi-FI"/>
          </a:p>
        </c:txPr>
        <c:crossAx val="32053"/>
        <c:crosses val="autoZero"/>
        <c:crossBetween val="between"/>
      </c:valAx>
    </c:plotArea>
    <c:legend>
      <c:legendPos val="b"/>
      <c:overlay val="0"/>
      <c:txPr>
        <a:bodyPr/>
        <a:lstStyle/>
        <a:p>
          <a:pPr algn="l">
            <a:defRPr sz="1000" b="0" spc="100">
              <a:latin typeface="Arial"/>
            </a:defRPr>
          </a:pPr>
          <a:endParaRPr lang="fi-FI"/>
        </a:p>
      </c:txPr>
    </c:legend>
    <c:plotVisOnly val="1"/>
    <c:dispBlanksAs val="gap"/>
    <c:showDLblsOverMax val="1"/>
  </c:chart>
  <c:externalData r:id="rId1">
    <c:autoUpdate val="0"/>
  </c:externalData>
</c:chartSpace>
</file>

<file path=ppt/charts/chart3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fi-FI"/>
  <c:roundedCorners val="1"/>
  <c:style val="18"/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T1!$B$1</c:f>
              <c:strCache>
                <c:ptCount val="1"/>
                <c:pt idx="0">
                  <c:v>Kaikki vastaajat</c:v>
                </c:pt>
              </c:strCache>
            </c:strRef>
          </c:tx>
          <c:invertIfNegative val="1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 algn="l">
                  <a:defRPr sz="1000" b="0" spc="100">
                    <a:latin typeface="Arial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T1!$A$2:$A$5</c:f>
              <c:strCache>
                <c:ptCount val="4"/>
                <c:pt idx="0">
                  <c:v>Viihdyn treeneissä hyvin</c:v>
                </c:pt>
                <c:pt idx="1">
                  <c:v>Viihdyn hyvin ryhmässäni/joukkueessani</c:v>
                </c:pt>
                <c:pt idx="2">
                  <c:v>Joukkueessa/ryhmässämme on hyvä yhteishenki ja kannustava ilmapiiri</c:v>
                </c:pt>
                <c:pt idx="3">
                  <c:v>Minua on kiusattu ryhmässä</c:v>
                </c:pt>
              </c:strCache>
            </c:strRef>
          </c:cat>
          <c:val>
            <c:numRef>
              <c:f>T1!$B$2:$B$5</c:f>
              <c:numCache>
                <c:formatCode>General</c:formatCode>
                <c:ptCount val="4"/>
                <c:pt idx="0">
                  <c:v>4.9000000000000004</c:v>
                </c:pt>
                <c:pt idx="1">
                  <c:v>4.9000000000000004</c:v>
                </c:pt>
                <c:pt idx="2">
                  <c:v>4.7</c:v>
                </c:pt>
                <c:pt idx="3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9FB-4679-B398-2ACE328F7EA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8"/>
        <c:axId val="187250"/>
        <c:axId val="42771"/>
      </c:barChart>
      <c:catAx>
        <c:axId val="187250"/>
        <c:scaling>
          <c:orientation val="maxMin"/>
        </c:scaling>
        <c:delete val="0"/>
        <c:axPos val="l"/>
        <c:numFmt formatCode="General" sourceLinked="0"/>
        <c:majorTickMark val="none"/>
        <c:minorTickMark val="none"/>
        <c:tickLblPos val="nextTo"/>
        <c:txPr>
          <a:bodyPr/>
          <a:lstStyle/>
          <a:p>
            <a:pPr algn="l">
              <a:defRPr sz="1000" b="0" spc="100">
                <a:latin typeface="Arial"/>
              </a:defRPr>
            </a:pPr>
            <a:endParaRPr lang="fi-FI"/>
          </a:p>
        </c:txPr>
        <c:crossAx val="42771"/>
        <c:crosses val="autoZero"/>
        <c:auto val="1"/>
        <c:lblAlgn val="ctr"/>
        <c:lblOffset val="100"/>
        <c:noMultiLvlLbl val="1"/>
      </c:catAx>
      <c:valAx>
        <c:axId val="42771"/>
        <c:scaling>
          <c:orientation val="minMax"/>
          <c:max val="5"/>
          <c:min val="1"/>
        </c:scaling>
        <c:delete val="0"/>
        <c:axPos val="t"/>
        <c:majorGridlines>
          <c:spPr>
            <a:ln>
              <a:solidFill>
                <a:srgbClr val="4F81BD">
                  <a:alpha val="20000"/>
                </a:srgbClr>
              </a:solidFill>
            </a:ln>
          </c:spPr>
        </c:majorGridlines>
        <c:numFmt formatCode="General" sourceLinked="1"/>
        <c:majorTickMark val="none"/>
        <c:minorTickMark val="none"/>
        <c:tickLblPos val="high"/>
        <c:spPr>
          <a:ln>
            <a:noFill/>
          </a:ln>
        </c:spPr>
        <c:txPr>
          <a:bodyPr/>
          <a:lstStyle/>
          <a:p>
            <a:pPr algn="l">
              <a:defRPr sz="1000" b="0" spc="100">
                <a:latin typeface="Arial"/>
              </a:defRPr>
            </a:pPr>
            <a:endParaRPr lang="fi-FI"/>
          </a:p>
        </c:txPr>
        <c:crossAx val="187250"/>
        <c:crosses val="autoZero"/>
        <c:crossBetween val="between"/>
      </c:valAx>
    </c:plotArea>
    <c:legend>
      <c:legendPos val="b"/>
      <c:overlay val="0"/>
      <c:txPr>
        <a:bodyPr/>
        <a:lstStyle/>
        <a:p>
          <a:pPr algn="l">
            <a:defRPr sz="1000" b="0" spc="100">
              <a:latin typeface="Arial"/>
            </a:defRPr>
          </a:pPr>
          <a:endParaRPr lang="fi-FI"/>
        </a:p>
      </c:txPr>
    </c:legend>
    <c:plotVisOnly val="1"/>
    <c:dispBlanksAs val="gap"/>
    <c:showDLblsOverMax val="1"/>
  </c:chart>
  <c:externalData r:id="rId1">
    <c:autoUpdate val="0"/>
  </c:externalData>
</c:chartSpace>
</file>

<file path=ppt/charts/chart3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1"/>
  <c:style val="18"/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'T1'!$B$1</c:f>
              <c:strCache>
                <c:ptCount val="1"/>
                <c:pt idx="0">
                  <c:v>Kaikki vastaajat</c:v>
                </c:pt>
              </c:strCache>
            </c:strRef>
          </c:tx>
          <c:invertIfNegative val="1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 algn="l">
                  <a:defRPr sz="1000" b="0" spc="100">
                    <a:latin typeface="Arial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'T1'!$A$2:$A$6</c:f>
              <c:strCache>
                <c:ptCount val="5"/>
                <c:pt idx="0">
                  <c:v>Harjoittelu</c:v>
                </c:pt>
                <c:pt idx="1">
                  <c:v>Ohjaus ja valmennus</c:v>
                </c:pt>
                <c:pt idx="2">
                  <c:v>Kilpailut/ottelut</c:v>
                </c:pt>
                <c:pt idx="3">
                  <c:v>Ryhmähenki</c:v>
                </c:pt>
                <c:pt idx="4">
                  <c:v>Keskiarvo</c:v>
                </c:pt>
              </c:strCache>
            </c:strRef>
          </c:cat>
          <c:val>
            <c:numRef>
              <c:f>'T1'!$B$2:$B$6</c:f>
              <c:numCache>
                <c:formatCode>General</c:formatCode>
                <c:ptCount val="5"/>
                <c:pt idx="0">
                  <c:v>4.5</c:v>
                </c:pt>
                <c:pt idx="1">
                  <c:v>4.9000000000000004</c:v>
                </c:pt>
                <c:pt idx="2">
                  <c:v>3.2</c:v>
                </c:pt>
                <c:pt idx="3">
                  <c:v>4.9000000000000004</c:v>
                </c:pt>
                <c:pt idx="4">
                  <c:v>4.3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396-4E6E-89D2-A06EB087512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8"/>
        <c:axId val="964966"/>
        <c:axId val="416454"/>
      </c:barChart>
      <c:catAx>
        <c:axId val="964966"/>
        <c:scaling>
          <c:orientation val="maxMin"/>
        </c:scaling>
        <c:delete val="0"/>
        <c:axPos val="l"/>
        <c:numFmt formatCode="General" sourceLinked="0"/>
        <c:majorTickMark val="none"/>
        <c:minorTickMark val="none"/>
        <c:tickLblPos val="nextTo"/>
        <c:txPr>
          <a:bodyPr/>
          <a:lstStyle/>
          <a:p>
            <a:pPr algn="l">
              <a:defRPr sz="1000" b="0" spc="100">
                <a:latin typeface="Arial"/>
              </a:defRPr>
            </a:pPr>
            <a:endParaRPr lang="fi-FI"/>
          </a:p>
        </c:txPr>
        <c:crossAx val="416454"/>
        <c:crosses val="autoZero"/>
        <c:auto val="1"/>
        <c:lblAlgn val="ctr"/>
        <c:lblOffset val="100"/>
        <c:noMultiLvlLbl val="1"/>
      </c:catAx>
      <c:valAx>
        <c:axId val="416454"/>
        <c:scaling>
          <c:orientation val="minMax"/>
          <c:max val="5"/>
          <c:min val="1"/>
        </c:scaling>
        <c:delete val="0"/>
        <c:axPos val="t"/>
        <c:majorGridlines>
          <c:spPr>
            <a:ln>
              <a:solidFill>
                <a:srgbClr val="4F81BD">
                  <a:alpha val="20000"/>
                </a:srgbClr>
              </a:solidFill>
            </a:ln>
          </c:spPr>
        </c:majorGridlines>
        <c:numFmt formatCode="General" sourceLinked="1"/>
        <c:majorTickMark val="none"/>
        <c:minorTickMark val="none"/>
        <c:tickLblPos val="high"/>
        <c:spPr>
          <a:ln>
            <a:noFill/>
          </a:ln>
        </c:spPr>
        <c:txPr>
          <a:bodyPr/>
          <a:lstStyle/>
          <a:p>
            <a:pPr algn="l">
              <a:defRPr sz="1000" b="0" spc="100">
                <a:latin typeface="Arial"/>
              </a:defRPr>
            </a:pPr>
            <a:endParaRPr lang="fi-FI"/>
          </a:p>
        </c:txPr>
        <c:crossAx val="964966"/>
        <c:crosses val="autoZero"/>
        <c:crossBetween val="between"/>
      </c:valAx>
    </c:plotArea>
    <c:legend>
      <c:legendPos val="b"/>
      <c:overlay val="0"/>
      <c:txPr>
        <a:bodyPr/>
        <a:lstStyle/>
        <a:p>
          <a:pPr algn="l">
            <a:defRPr sz="1000" b="0" spc="100">
              <a:latin typeface="Arial"/>
            </a:defRPr>
          </a:pPr>
          <a:endParaRPr lang="fi-FI"/>
        </a:p>
      </c:txPr>
    </c:legend>
    <c:plotVisOnly val="1"/>
    <c:dispBlanksAs val="gap"/>
    <c:showDLblsOverMax val="1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fi-FI"/>
  <c:roundedCorners val="1"/>
  <c:style val="18"/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T1!$B$1</c:f>
              <c:strCache>
                <c:ptCount val="1"/>
                <c:pt idx="0">
                  <c:v>Kaikki vastaajat (KA:2.71, Hajonta:0.7) (Vastauksia:7)</c:v>
                </c:pt>
              </c:strCache>
            </c:strRef>
          </c:tx>
          <c:invertIfNegative val="1"/>
          <c:dLbls>
            <c:numFmt formatCode="0.0\ 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 algn="l">
                  <a:defRPr sz="1000" b="0" spc="100">
                    <a:solidFill>
                      <a:srgbClr val="000000"/>
                    </a:solidFill>
                    <a:latin typeface="Arial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T1!$A$2:$A$5</c:f>
              <c:strCache>
                <c:ptCount val="4"/>
                <c:pt idx="0">
                  <c:v>Alle 11 vuotta</c:v>
                </c:pt>
                <c:pt idx="1">
                  <c:v>11-13 vuotta</c:v>
                </c:pt>
                <c:pt idx="2">
                  <c:v>14-16 vuotta</c:v>
                </c:pt>
                <c:pt idx="3">
                  <c:v>Yli 16 vuotta</c:v>
                </c:pt>
              </c:strCache>
            </c:strRef>
          </c:cat>
          <c:val>
            <c:numRef>
              <c:f>T1!$B$2:$B$5</c:f>
              <c:numCache>
                <c:formatCode>General</c:formatCode>
                <c:ptCount val="4"/>
                <c:pt idx="0">
                  <c:v>0</c:v>
                </c:pt>
                <c:pt idx="1">
                  <c:v>0.42899999999999999</c:v>
                </c:pt>
                <c:pt idx="2">
                  <c:v>0.42899999999999999</c:v>
                </c:pt>
                <c:pt idx="3">
                  <c:v>0.14299999999999999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836-4B96-AE55-AB85B22242F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8"/>
        <c:axId val="361434"/>
        <c:axId val="903731"/>
      </c:barChart>
      <c:catAx>
        <c:axId val="361434"/>
        <c:scaling>
          <c:orientation val="maxMin"/>
        </c:scaling>
        <c:delete val="0"/>
        <c:axPos val="l"/>
        <c:numFmt formatCode="General" sourceLinked="0"/>
        <c:majorTickMark val="none"/>
        <c:minorTickMark val="none"/>
        <c:tickLblPos val="nextTo"/>
        <c:txPr>
          <a:bodyPr/>
          <a:lstStyle/>
          <a:p>
            <a:pPr algn="l">
              <a:defRPr sz="1000" b="0" spc="100">
                <a:solidFill>
                  <a:srgbClr val="000000"/>
                </a:solidFill>
                <a:latin typeface="Arial"/>
              </a:defRPr>
            </a:pPr>
            <a:endParaRPr lang="fi-FI"/>
          </a:p>
        </c:txPr>
        <c:crossAx val="903731"/>
        <c:crosses val="autoZero"/>
        <c:auto val="1"/>
        <c:lblAlgn val="ctr"/>
        <c:lblOffset val="100"/>
        <c:noMultiLvlLbl val="1"/>
      </c:catAx>
      <c:valAx>
        <c:axId val="903731"/>
        <c:scaling>
          <c:orientation val="minMax"/>
          <c:max val="1"/>
          <c:min val="0"/>
        </c:scaling>
        <c:delete val="0"/>
        <c:axPos val="t"/>
        <c:majorGridlines>
          <c:spPr>
            <a:ln>
              <a:solidFill>
                <a:srgbClr val="4F81BD">
                  <a:alpha val="20000"/>
                </a:srgbClr>
              </a:solidFill>
            </a:ln>
          </c:spPr>
        </c:majorGridlines>
        <c:numFmt formatCode="0.0\ %" sourceLinked="0"/>
        <c:majorTickMark val="none"/>
        <c:minorTickMark val="none"/>
        <c:tickLblPos val="high"/>
        <c:spPr>
          <a:ln>
            <a:noFill/>
          </a:ln>
        </c:spPr>
        <c:txPr>
          <a:bodyPr/>
          <a:lstStyle/>
          <a:p>
            <a:pPr algn="l">
              <a:defRPr sz="1000" b="0" spc="100">
                <a:solidFill>
                  <a:srgbClr val="000000"/>
                </a:solidFill>
                <a:latin typeface="Arial"/>
              </a:defRPr>
            </a:pPr>
            <a:endParaRPr lang="fi-FI"/>
          </a:p>
        </c:txPr>
        <c:crossAx val="361434"/>
        <c:crosses val="autoZero"/>
        <c:crossBetween val="between"/>
        <c:majorUnit val="0.2"/>
      </c:valAx>
    </c:plotArea>
    <c:legend>
      <c:legendPos val="b"/>
      <c:overlay val="0"/>
      <c:txPr>
        <a:bodyPr/>
        <a:lstStyle/>
        <a:p>
          <a:pPr algn="l">
            <a:defRPr sz="1000" b="0" spc="100">
              <a:solidFill>
                <a:srgbClr val="000000"/>
              </a:solidFill>
              <a:latin typeface="Arial"/>
            </a:defRPr>
          </a:pPr>
          <a:endParaRPr lang="fi-FI"/>
        </a:p>
      </c:txPr>
    </c:legend>
    <c:plotVisOnly val="1"/>
    <c:dispBlanksAs val="gap"/>
    <c:showDLblsOverMax val="1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fi-FI"/>
  <c:roundedCorners val="1"/>
  <c:style val="18"/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T1!$B$1</c:f>
              <c:strCache>
                <c:ptCount val="1"/>
                <c:pt idx="0">
                  <c:v>Kaikki vastaajat (KA:2.57, Hajonta:1.05) (Vastauksia:7)</c:v>
                </c:pt>
              </c:strCache>
            </c:strRef>
          </c:tx>
          <c:invertIfNegative val="1"/>
          <c:dLbls>
            <c:numFmt formatCode="0.0\ 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 algn="l">
                  <a:defRPr sz="1000" b="0" spc="100">
                    <a:solidFill>
                      <a:srgbClr val="000000"/>
                    </a:solidFill>
                    <a:latin typeface="Arial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T1!$A$2:$A$6</c:f>
              <c:strCache>
                <c:ptCount val="5"/>
                <c:pt idx="0">
                  <c:v>Alle vuoden</c:v>
                </c:pt>
                <c:pt idx="1">
                  <c:v>1-3 vuotta</c:v>
                </c:pt>
                <c:pt idx="2">
                  <c:v>3 -5  vuotta</c:v>
                </c:pt>
                <c:pt idx="3">
                  <c:v>5-10 vuotta</c:v>
                </c:pt>
                <c:pt idx="4">
                  <c:v>Yli 10 vuotta</c:v>
                </c:pt>
              </c:strCache>
            </c:strRef>
          </c:cat>
          <c:val>
            <c:numRef>
              <c:f>T1!$B$2:$B$6</c:f>
              <c:numCache>
                <c:formatCode>General</c:formatCode>
                <c:ptCount val="5"/>
                <c:pt idx="0">
                  <c:v>0.14299999999999999</c:v>
                </c:pt>
                <c:pt idx="1">
                  <c:v>0.42899999999999999</c:v>
                </c:pt>
                <c:pt idx="2">
                  <c:v>0.14299999999999999</c:v>
                </c:pt>
                <c:pt idx="3">
                  <c:v>0.28599999999999998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411-4975-B0B3-A3A916CEB76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8"/>
        <c:axId val="460260"/>
        <c:axId val="69672"/>
      </c:barChart>
      <c:catAx>
        <c:axId val="460260"/>
        <c:scaling>
          <c:orientation val="maxMin"/>
        </c:scaling>
        <c:delete val="0"/>
        <c:axPos val="l"/>
        <c:numFmt formatCode="General" sourceLinked="0"/>
        <c:majorTickMark val="none"/>
        <c:minorTickMark val="none"/>
        <c:tickLblPos val="nextTo"/>
        <c:txPr>
          <a:bodyPr/>
          <a:lstStyle/>
          <a:p>
            <a:pPr algn="l">
              <a:defRPr sz="1000" b="0" spc="100">
                <a:solidFill>
                  <a:srgbClr val="000000"/>
                </a:solidFill>
                <a:latin typeface="Arial"/>
              </a:defRPr>
            </a:pPr>
            <a:endParaRPr lang="fi-FI"/>
          </a:p>
        </c:txPr>
        <c:crossAx val="69672"/>
        <c:crosses val="autoZero"/>
        <c:auto val="1"/>
        <c:lblAlgn val="ctr"/>
        <c:lblOffset val="100"/>
        <c:noMultiLvlLbl val="1"/>
      </c:catAx>
      <c:valAx>
        <c:axId val="69672"/>
        <c:scaling>
          <c:orientation val="minMax"/>
          <c:max val="1"/>
          <c:min val="0"/>
        </c:scaling>
        <c:delete val="0"/>
        <c:axPos val="t"/>
        <c:majorGridlines>
          <c:spPr>
            <a:ln>
              <a:solidFill>
                <a:srgbClr val="4F81BD">
                  <a:alpha val="20000"/>
                </a:srgbClr>
              </a:solidFill>
            </a:ln>
          </c:spPr>
        </c:majorGridlines>
        <c:numFmt formatCode="0.0\ %" sourceLinked="0"/>
        <c:majorTickMark val="none"/>
        <c:minorTickMark val="none"/>
        <c:tickLblPos val="high"/>
        <c:spPr>
          <a:ln>
            <a:noFill/>
          </a:ln>
        </c:spPr>
        <c:txPr>
          <a:bodyPr/>
          <a:lstStyle/>
          <a:p>
            <a:pPr algn="l">
              <a:defRPr sz="1000" b="0" spc="100">
                <a:solidFill>
                  <a:srgbClr val="000000"/>
                </a:solidFill>
                <a:latin typeface="Arial"/>
              </a:defRPr>
            </a:pPr>
            <a:endParaRPr lang="fi-FI"/>
          </a:p>
        </c:txPr>
        <c:crossAx val="460260"/>
        <c:crosses val="autoZero"/>
        <c:crossBetween val="between"/>
        <c:majorUnit val="0.2"/>
      </c:valAx>
    </c:plotArea>
    <c:legend>
      <c:legendPos val="b"/>
      <c:overlay val="0"/>
      <c:txPr>
        <a:bodyPr/>
        <a:lstStyle/>
        <a:p>
          <a:pPr algn="l">
            <a:defRPr sz="1000" b="0" spc="100">
              <a:solidFill>
                <a:srgbClr val="000000"/>
              </a:solidFill>
              <a:latin typeface="Arial"/>
            </a:defRPr>
          </a:pPr>
          <a:endParaRPr lang="fi-FI"/>
        </a:p>
      </c:txPr>
    </c:legend>
    <c:plotVisOnly val="1"/>
    <c:dispBlanksAs val="gap"/>
    <c:showDLblsOverMax val="1"/>
  </c:chart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fi-FI"/>
  <c:roundedCorners val="1"/>
  <c:style val="18"/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T1!$B$1</c:f>
              <c:strCache>
                <c:ptCount val="1"/>
                <c:pt idx="0">
                  <c:v>Kaikki vastaajat (KA:2.57, Hajonta:1.18) (Vastauksia:7)</c:v>
                </c:pt>
              </c:strCache>
            </c:strRef>
          </c:tx>
          <c:invertIfNegative val="1"/>
          <c:dLbls>
            <c:numFmt formatCode="0.0\ 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 algn="l">
                  <a:defRPr sz="1000" b="0" spc="100">
                    <a:solidFill>
                      <a:srgbClr val="000000"/>
                    </a:solidFill>
                    <a:latin typeface="Arial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T1!$A$2:$A$6</c:f>
              <c:strCache>
                <c:ptCount val="5"/>
                <c:pt idx="0">
                  <c:v>Kerran viikossa</c:v>
                </c:pt>
                <c:pt idx="1">
                  <c:v>Kaksi kertaa viikossa</c:v>
                </c:pt>
                <c:pt idx="2">
                  <c:v>Kolme kertaa viikossa</c:v>
                </c:pt>
                <c:pt idx="3">
                  <c:v>Neljä kertaa viikossa</c:v>
                </c:pt>
                <c:pt idx="4">
                  <c:v>Viisi kertaa viikossa tai enemmän</c:v>
                </c:pt>
              </c:strCache>
            </c:strRef>
          </c:cat>
          <c:val>
            <c:numRef>
              <c:f>T1!$B$2:$B$6</c:f>
              <c:numCache>
                <c:formatCode>General</c:formatCode>
                <c:ptCount val="5"/>
                <c:pt idx="0">
                  <c:v>0.28599999999999998</c:v>
                </c:pt>
                <c:pt idx="1">
                  <c:v>0.14299999999999999</c:v>
                </c:pt>
                <c:pt idx="2">
                  <c:v>0.28599999999999998</c:v>
                </c:pt>
                <c:pt idx="3">
                  <c:v>0.28599999999999998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318-44B5-B3D5-034C77E6A9C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8"/>
        <c:axId val="990479"/>
        <c:axId val="792778"/>
      </c:barChart>
      <c:catAx>
        <c:axId val="990479"/>
        <c:scaling>
          <c:orientation val="maxMin"/>
        </c:scaling>
        <c:delete val="0"/>
        <c:axPos val="l"/>
        <c:numFmt formatCode="General" sourceLinked="0"/>
        <c:majorTickMark val="none"/>
        <c:minorTickMark val="none"/>
        <c:tickLblPos val="nextTo"/>
        <c:txPr>
          <a:bodyPr/>
          <a:lstStyle/>
          <a:p>
            <a:pPr algn="l">
              <a:defRPr sz="1000" b="0" spc="100">
                <a:solidFill>
                  <a:srgbClr val="000000"/>
                </a:solidFill>
                <a:latin typeface="Arial"/>
              </a:defRPr>
            </a:pPr>
            <a:endParaRPr lang="fi-FI"/>
          </a:p>
        </c:txPr>
        <c:crossAx val="792778"/>
        <c:crosses val="autoZero"/>
        <c:auto val="1"/>
        <c:lblAlgn val="ctr"/>
        <c:lblOffset val="100"/>
        <c:noMultiLvlLbl val="1"/>
      </c:catAx>
      <c:valAx>
        <c:axId val="792778"/>
        <c:scaling>
          <c:orientation val="minMax"/>
          <c:max val="1"/>
          <c:min val="0"/>
        </c:scaling>
        <c:delete val="0"/>
        <c:axPos val="t"/>
        <c:majorGridlines>
          <c:spPr>
            <a:ln>
              <a:solidFill>
                <a:srgbClr val="4F81BD">
                  <a:alpha val="20000"/>
                </a:srgbClr>
              </a:solidFill>
            </a:ln>
          </c:spPr>
        </c:majorGridlines>
        <c:numFmt formatCode="0.0\ %" sourceLinked="0"/>
        <c:majorTickMark val="none"/>
        <c:minorTickMark val="none"/>
        <c:tickLblPos val="high"/>
        <c:spPr>
          <a:ln>
            <a:noFill/>
          </a:ln>
        </c:spPr>
        <c:txPr>
          <a:bodyPr/>
          <a:lstStyle/>
          <a:p>
            <a:pPr algn="l">
              <a:defRPr sz="1000" b="0" spc="100">
                <a:solidFill>
                  <a:srgbClr val="000000"/>
                </a:solidFill>
                <a:latin typeface="Arial"/>
              </a:defRPr>
            </a:pPr>
            <a:endParaRPr lang="fi-FI"/>
          </a:p>
        </c:txPr>
        <c:crossAx val="990479"/>
        <c:crosses val="autoZero"/>
        <c:crossBetween val="between"/>
        <c:majorUnit val="0.2"/>
      </c:valAx>
    </c:plotArea>
    <c:legend>
      <c:legendPos val="b"/>
      <c:overlay val="0"/>
      <c:txPr>
        <a:bodyPr/>
        <a:lstStyle/>
        <a:p>
          <a:pPr algn="l">
            <a:defRPr sz="1000" b="0" spc="100">
              <a:solidFill>
                <a:srgbClr val="000000"/>
              </a:solidFill>
              <a:latin typeface="Arial"/>
            </a:defRPr>
          </a:pPr>
          <a:endParaRPr lang="fi-FI"/>
        </a:p>
      </c:txPr>
    </c:legend>
    <c:plotVisOnly val="1"/>
    <c:dispBlanksAs val="gap"/>
    <c:showDLblsOverMax val="1"/>
  </c:chart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fi-FI"/>
  <c:roundedCorners val="1"/>
  <c:style val="18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T1!$B$1</c:f>
              <c:strCache>
                <c:ptCount val="1"/>
                <c:pt idx="0">
                  <c:v>Kaikki vastaajat (KA:4.43, Hajonta:0.49) (Vastauksia:7)</c:v>
                </c:pt>
              </c:strCache>
            </c:strRef>
          </c:tx>
          <c:invertIfNegative val="1"/>
          <c:dLbls>
            <c:numFmt formatCode="0.0\ 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 algn="l">
                  <a:defRPr sz="1000" b="0" spc="100">
                    <a:latin typeface="Arial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T1!$A$2:$A$6</c:f>
              <c:strCache>
                <c:ptCount val="5"/>
                <c:pt idx="0">
                  <c:v>1.00</c:v>
                </c:pt>
                <c:pt idx="1">
                  <c:v>2.00</c:v>
                </c:pt>
                <c:pt idx="2">
                  <c:v>3.00</c:v>
                </c:pt>
                <c:pt idx="3">
                  <c:v>4.00</c:v>
                </c:pt>
                <c:pt idx="4">
                  <c:v>5.00</c:v>
                </c:pt>
              </c:strCache>
            </c:strRef>
          </c:cat>
          <c:val>
            <c:numRef>
              <c:f>T1!$B$2:$B$6</c:f>
              <c:numCache>
                <c:formatCode>General</c:formatCode>
                <c:ptCount val="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0.57099999999999995</c:v>
                </c:pt>
                <c:pt idx="4">
                  <c:v>0.42899999999999999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EEF-4B10-A65E-6807809CF13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8"/>
        <c:axId val="616619"/>
        <c:axId val="841447"/>
      </c:barChart>
      <c:catAx>
        <c:axId val="616619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 algn="l">
              <a:defRPr sz="1000" b="0" spc="100">
                <a:latin typeface="Arial"/>
              </a:defRPr>
            </a:pPr>
            <a:endParaRPr lang="fi-FI"/>
          </a:p>
        </c:txPr>
        <c:crossAx val="841447"/>
        <c:crosses val="autoZero"/>
        <c:auto val="1"/>
        <c:lblAlgn val="ctr"/>
        <c:lblOffset val="100"/>
        <c:noMultiLvlLbl val="1"/>
      </c:catAx>
      <c:valAx>
        <c:axId val="841447"/>
        <c:scaling>
          <c:orientation val="minMax"/>
          <c:max val="1"/>
          <c:min val="0"/>
        </c:scaling>
        <c:delete val="0"/>
        <c:axPos val="l"/>
        <c:majorGridlines>
          <c:spPr>
            <a:ln>
              <a:solidFill>
                <a:srgbClr val="4F81BD">
                  <a:alpha val="20000"/>
                </a:srgbClr>
              </a:solidFill>
            </a:ln>
          </c:spPr>
        </c:majorGridlines>
        <c:numFmt formatCode="0.0\ %" sourceLinked="0"/>
        <c:majorTickMark val="none"/>
        <c:minorTickMark val="none"/>
        <c:tickLblPos val="nextTo"/>
        <c:spPr>
          <a:ln>
            <a:noFill/>
          </a:ln>
        </c:spPr>
        <c:txPr>
          <a:bodyPr/>
          <a:lstStyle/>
          <a:p>
            <a:pPr algn="l">
              <a:defRPr sz="1000" b="0" spc="100">
                <a:latin typeface="Arial"/>
              </a:defRPr>
            </a:pPr>
            <a:endParaRPr lang="fi-FI"/>
          </a:p>
        </c:txPr>
        <c:crossAx val="616619"/>
        <c:crosses val="autoZero"/>
        <c:crossBetween val="between"/>
        <c:majorUnit val="0.2"/>
      </c:valAx>
    </c:plotArea>
    <c:legend>
      <c:legendPos val="b"/>
      <c:overlay val="0"/>
      <c:txPr>
        <a:bodyPr/>
        <a:lstStyle/>
        <a:p>
          <a:pPr algn="l">
            <a:defRPr sz="1000" b="0" spc="100">
              <a:latin typeface="Arial"/>
            </a:defRPr>
          </a:pPr>
          <a:endParaRPr lang="fi-FI"/>
        </a:p>
      </c:txPr>
    </c:legend>
    <c:plotVisOnly val="1"/>
    <c:dispBlanksAs val="gap"/>
    <c:showDLblsOverMax val="1"/>
  </c:chart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fi-FI"/>
  <c:roundedCorners val="1"/>
  <c:style val="18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T1!$B$1</c:f>
              <c:strCache>
                <c:ptCount val="1"/>
                <c:pt idx="0">
                  <c:v>Kaikki vastaajat (KA:5.0, Hajonta:0.0) (Vastauksia:7)</c:v>
                </c:pt>
              </c:strCache>
            </c:strRef>
          </c:tx>
          <c:invertIfNegative val="1"/>
          <c:dLbls>
            <c:numFmt formatCode="0.0\ 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 algn="l">
                  <a:defRPr sz="1000" b="0" spc="100">
                    <a:latin typeface="Arial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T1!$A$2:$A$6</c:f>
              <c:strCache>
                <c:ptCount val="5"/>
                <c:pt idx="0">
                  <c:v>1.00</c:v>
                </c:pt>
                <c:pt idx="1">
                  <c:v>2.00</c:v>
                </c:pt>
                <c:pt idx="2">
                  <c:v>3.00</c:v>
                </c:pt>
                <c:pt idx="3">
                  <c:v>4.00</c:v>
                </c:pt>
                <c:pt idx="4">
                  <c:v>5.00</c:v>
                </c:pt>
              </c:strCache>
            </c:strRef>
          </c:cat>
          <c:val>
            <c:numRef>
              <c:f>T1!$B$2:$B$6</c:f>
              <c:numCache>
                <c:formatCode>General</c:formatCode>
                <c:ptCount val="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7BA-4542-AEAF-525C680ACE6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8"/>
        <c:axId val="490384"/>
        <c:axId val="674430"/>
      </c:barChart>
      <c:catAx>
        <c:axId val="490384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 algn="l">
              <a:defRPr sz="1000" b="0" spc="100">
                <a:latin typeface="Arial"/>
              </a:defRPr>
            </a:pPr>
            <a:endParaRPr lang="fi-FI"/>
          </a:p>
        </c:txPr>
        <c:crossAx val="674430"/>
        <c:crosses val="autoZero"/>
        <c:auto val="1"/>
        <c:lblAlgn val="ctr"/>
        <c:lblOffset val="100"/>
        <c:noMultiLvlLbl val="1"/>
      </c:catAx>
      <c:valAx>
        <c:axId val="674430"/>
        <c:scaling>
          <c:orientation val="minMax"/>
          <c:max val="1"/>
          <c:min val="0"/>
        </c:scaling>
        <c:delete val="0"/>
        <c:axPos val="l"/>
        <c:majorGridlines>
          <c:spPr>
            <a:ln>
              <a:solidFill>
                <a:srgbClr val="4F81BD">
                  <a:alpha val="20000"/>
                </a:srgbClr>
              </a:solidFill>
            </a:ln>
          </c:spPr>
        </c:majorGridlines>
        <c:numFmt formatCode="0.0\ %" sourceLinked="0"/>
        <c:majorTickMark val="none"/>
        <c:minorTickMark val="none"/>
        <c:tickLblPos val="nextTo"/>
        <c:spPr>
          <a:ln>
            <a:noFill/>
          </a:ln>
        </c:spPr>
        <c:txPr>
          <a:bodyPr/>
          <a:lstStyle/>
          <a:p>
            <a:pPr algn="l">
              <a:defRPr sz="1000" b="0" spc="100">
                <a:latin typeface="Arial"/>
              </a:defRPr>
            </a:pPr>
            <a:endParaRPr lang="fi-FI"/>
          </a:p>
        </c:txPr>
        <c:crossAx val="490384"/>
        <c:crosses val="autoZero"/>
        <c:crossBetween val="between"/>
        <c:majorUnit val="0.2"/>
      </c:valAx>
    </c:plotArea>
    <c:legend>
      <c:legendPos val="b"/>
      <c:overlay val="0"/>
      <c:txPr>
        <a:bodyPr/>
        <a:lstStyle/>
        <a:p>
          <a:pPr algn="l">
            <a:defRPr sz="1000" b="0" spc="100">
              <a:latin typeface="Arial"/>
            </a:defRPr>
          </a:pPr>
          <a:endParaRPr lang="fi-FI"/>
        </a:p>
      </c:txPr>
    </c:legend>
    <c:plotVisOnly val="1"/>
    <c:dispBlanksAs val="gap"/>
    <c:showDLblsOverMax val="1"/>
  </c:chart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fi-FI"/>
  <c:roundedCorners val="1"/>
  <c:style val="18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T1!$B$1</c:f>
              <c:strCache>
                <c:ptCount val="1"/>
                <c:pt idx="0">
                  <c:v>Kaikki vastaajat (KA:4.57, Hajonta:0.49) (Vastauksia:7)</c:v>
                </c:pt>
              </c:strCache>
            </c:strRef>
          </c:tx>
          <c:invertIfNegative val="1"/>
          <c:dLbls>
            <c:numFmt formatCode="0.0\ 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 algn="l">
                  <a:defRPr sz="1000" b="0" spc="100">
                    <a:latin typeface="Arial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T1!$A$2:$A$6</c:f>
              <c:strCache>
                <c:ptCount val="5"/>
                <c:pt idx="0">
                  <c:v>1.00</c:v>
                </c:pt>
                <c:pt idx="1">
                  <c:v>2.00</c:v>
                </c:pt>
                <c:pt idx="2">
                  <c:v>3.00</c:v>
                </c:pt>
                <c:pt idx="3">
                  <c:v>4.00</c:v>
                </c:pt>
                <c:pt idx="4">
                  <c:v>5.00</c:v>
                </c:pt>
              </c:strCache>
            </c:strRef>
          </c:cat>
          <c:val>
            <c:numRef>
              <c:f>T1!$B$2:$B$6</c:f>
              <c:numCache>
                <c:formatCode>General</c:formatCode>
                <c:ptCount val="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0.42899999999999999</c:v>
                </c:pt>
                <c:pt idx="4">
                  <c:v>0.57099999999999995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FF4-4411-B1D2-C3A02EBAA4C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8"/>
        <c:axId val="670506"/>
        <c:axId val="509446"/>
      </c:barChart>
      <c:catAx>
        <c:axId val="670506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 algn="l">
              <a:defRPr sz="1000" b="0" spc="100">
                <a:latin typeface="Arial"/>
              </a:defRPr>
            </a:pPr>
            <a:endParaRPr lang="fi-FI"/>
          </a:p>
        </c:txPr>
        <c:crossAx val="509446"/>
        <c:crosses val="autoZero"/>
        <c:auto val="1"/>
        <c:lblAlgn val="ctr"/>
        <c:lblOffset val="100"/>
        <c:noMultiLvlLbl val="1"/>
      </c:catAx>
      <c:valAx>
        <c:axId val="509446"/>
        <c:scaling>
          <c:orientation val="minMax"/>
          <c:max val="1"/>
          <c:min val="0"/>
        </c:scaling>
        <c:delete val="0"/>
        <c:axPos val="l"/>
        <c:majorGridlines>
          <c:spPr>
            <a:ln>
              <a:solidFill>
                <a:srgbClr val="4F81BD">
                  <a:alpha val="20000"/>
                </a:srgbClr>
              </a:solidFill>
            </a:ln>
          </c:spPr>
        </c:majorGridlines>
        <c:numFmt formatCode="0.0\ %" sourceLinked="0"/>
        <c:majorTickMark val="none"/>
        <c:minorTickMark val="none"/>
        <c:tickLblPos val="nextTo"/>
        <c:spPr>
          <a:ln>
            <a:noFill/>
          </a:ln>
        </c:spPr>
        <c:txPr>
          <a:bodyPr/>
          <a:lstStyle/>
          <a:p>
            <a:pPr algn="l">
              <a:defRPr sz="1000" b="0" spc="100">
                <a:latin typeface="Arial"/>
              </a:defRPr>
            </a:pPr>
            <a:endParaRPr lang="fi-FI"/>
          </a:p>
        </c:txPr>
        <c:crossAx val="670506"/>
        <c:crosses val="autoZero"/>
        <c:crossBetween val="between"/>
        <c:majorUnit val="0.2"/>
      </c:valAx>
    </c:plotArea>
    <c:legend>
      <c:legendPos val="b"/>
      <c:overlay val="0"/>
      <c:txPr>
        <a:bodyPr/>
        <a:lstStyle/>
        <a:p>
          <a:pPr algn="l">
            <a:defRPr sz="1000" b="0" spc="100">
              <a:latin typeface="Arial"/>
            </a:defRPr>
          </a:pPr>
          <a:endParaRPr lang="fi-FI"/>
        </a:p>
      </c:txPr>
    </c:legend>
    <c:plotVisOnly val="1"/>
    <c:dispBlanksAs val="gap"/>
    <c:showDLblsOverMax val="1"/>
  </c:chart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F11E765-1309-483C-AFBF-94DB7B3C30EC}" type="datetimeFigureOut">
              <a:rPr lang="fi-FI" smtClean="0"/>
              <a:pPr/>
              <a:t>24.6.2021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07A97E8-5338-45F9-9231-60ED891F643E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99404460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EC94F5-94A3-4F3E-BB9E-3D0EF9CB3F07}" type="datetimeFigureOut">
              <a:rPr lang="fi-FI" smtClean="0"/>
              <a:pPr/>
              <a:t>24.6.2021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E8898C-9E1E-4ACD-A8BC-86A6DB1ADEFB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4477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B343E-EDD0-4501-988B-9A386F4E06D4}" type="datetimeFigureOut">
              <a:rPr lang="fi-FI" smtClean="0"/>
              <a:pPr/>
              <a:t>24.6.2021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10BCE-C936-43E6-9B11-F3CC9EFD4B40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6" name="Title"/>
          <p:cNvSpPr>
            <a:spLocks noGrp="1"/>
          </p:cNvSpPr>
          <p:nvPr>
            <p:ph type="title"/>
          </p:nvPr>
        </p:nvSpPr>
        <p:spPr>
          <a:xfrm>
            <a:off x="457200" y="18000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/>
            </a:lvl1pPr>
          </a:lstStyle>
          <a:p>
            <a:endParaRPr lang="fi-FI" dirty="0"/>
          </a:p>
        </p:txBody>
      </p:sp>
      <p:sp>
        <p:nvSpPr>
          <p:cNvPr id="8" name="Text"/>
          <p:cNvSpPr>
            <a:spLocks noGrp="1"/>
          </p:cNvSpPr>
          <p:nvPr>
            <p:ph type="body" sz="quarter" idx="13"/>
          </p:nvPr>
        </p:nvSpPr>
        <p:spPr>
          <a:xfrm>
            <a:off x="457200" y="3059999"/>
            <a:ext cx="8229600" cy="1620000"/>
          </a:xfrm>
        </p:spPr>
        <p:txBody>
          <a:bodyPr/>
          <a:lstStyle/>
          <a:p>
            <a:pPr lvl="0"/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9030508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mp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B343E-EDD0-4501-988B-9A386F4E06D4}" type="datetimeFigureOut">
              <a:rPr lang="fi-FI" smtClean="0"/>
              <a:pPr/>
              <a:t>24.6.2021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10BCE-C936-43E6-9B11-F3CC9EFD4B40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0848233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rro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B343E-EDD0-4501-988B-9A386F4E06D4}" type="datetimeFigureOut">
              <a:rPr lang="fi-FI" smtClean="0"/>
              <a:pPr/>
              <a:t>24.6.2021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10BCE-C936-43E6-9B11-F3CC9EFD4B40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6" name="Title"/>
          <p:cNvSpPr>
            <a:spLocks noGrp="1"/>
          </p:cNvSpPr>
          <p:nvPr>
            <p:ph type="title"/>
          </p:nvPr>
        </p:nvSpPr>
        <p:spPr>
          <a:xfrm>
            <a:off x="457200" y="1800000"/>
            <a:ext cx="8229600" cy="22770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/>
            </a:lvl1pPr>
          </a:lstStyle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3636006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tistic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B343E-EDD0-4501-988B-9A386F4E06D4}" type="datetimeFigureOut">
              <a:rPr lang="fi-FI" smtClean="0"/>
              <a:pPr/>
              <a:t>24.6.2021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10BCE-C936-43E6-9B11-F3CC9EFD4B40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6" name="Title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1143000"/>
          </a:xfrm>
        </p:spPr>
        <p:txBody>
          <a:bodyPr/>
          <a:lstStyle>
            <a:lvl1pPr algn="l">
              <a:defRPr/>
            </a:lvl1pPr>
          </a:lstStyle>
          <a:p>
            <a:endParaRPr lang="fi-FI" dirty="0"/>
          </a:p>
        </p:txBody>
      </p:sp>
      <p:sp>
        <p:nvSpPr>
          <p:cNvPr id="7" name="Content">
            <a:extLst>
              <a:ext uri="{FF2B5EF4-FFF2-40B4-BE49-F238E27FC236}">
                <a16:creationId xmlns:a16="http://schemas.microsoft.com/office/drawing/2014/main" id="{2B496EA9-79F7-422C-AFAF-5E6AB7A060C5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457200" y="1557338"/>
            <a:ext cx="8229600" cy="4679974"/>
          </a:xfrm>
        </p:spPr>
        <p:txBody>
          <a:bodyPr/>
          <a:lstStyle>
            <a:lvl1pPr marL="457200" indent="-457200" algn="l">
              <a:buFont typeface="Arial" pitchFamily="34" charset="0"/>
              <a:buChar char="•"/>
              <a:defRPr/>
            </a:lvl1pPr>
            <a:lvl2pPr marL="457200" indent="0">
              <a:buNone/>
              <a:defRPr/>
            </a:lvl2pPr>
          </a:lstStyle>
          <a:p>
            <a:pPr lvl="0"/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6469365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B343E-EDD0-4501-988B-9A386F4E06D4}" type="datetimeFigureOut">
              <a:rPr lang="fi-FI" smtClean="0"/>
              <a:pPr/>
              <a:t>24.6.2021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10BCE-C936-43E6-9B11-F3CC9EFD4B40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6" name="Title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1143000"/>
          </a:xfrm>
        </p:spPr>
        <p:txBody>
          <a:bodyPr/>
          <a:lstStyle>
            <a:lvl1pPr algn="l">
              <a:defRPr/>
            </a:lvl1pPr>
          </a:lstStyle>
          <a:p>
            <a:endParaRPr lang="fi-FI" dirty="0"/>
          </a:p>
        </p:txBody>
      </p:sp>
      <p:sp>
        <p:nvSpPr>
          <p:cNvPr id="8" name="Text"/>
          <p:cNvSpPr>
            <a:spLocks noGrp="1"/>
          </p:cNvSpPr>
          <p:nvPr>
            <p:ph type="body" sz="quarter" idx="13"/>
          </p:nvPr>
        </p:nvSpPr>
        <p:spPr>
          <a:xfrm>
            <a:off x="457200" y="1556792"/>
            <a:ext cx="8229600" cy="4680520"/>
          </a:xfrm>
        </p:spPr>
        <p:txBody>
          <a:bodyPr/>
          <a:lstStyle>
            <a:lvl1pPr algn="l">
              <a:defRPr/>
            </a:lvl1pPr>
          </a:lstStyle>
          <a:p>
            <a:pPr lvl="0"/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2324701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lain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B343E-EDD0-4501-988B-9A386F4E06D4}" type="datetimeFigureOut">
              <a:rPr lang="fi-FI" smtClean="0"/>
              <a:pPr/>
              <a:t>24.6.2021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10BCE-C936-43E6-9B11-F3CC9EFD4B40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7" name="Text"/>
          <p:cNvSpPr>
            <a:spLocks noGrp="1"/>
          </p:cNvSpPr>
          <p:nvPr>
            <p:ph type="body" sz="quarter" idx="13"/>
          </p:nvPr>
        </p:nvSpPr>
        <p:spPr>
          <a:xfrm>
            <a:off x="457200" y="728700"/>
            <a:ext cx="8229600" cy="5508612"/>
          </a:xfrm>
        </p:spPr>
        <p:txBody>
          <a:bodyPr/>
          <a:lstStyle>
            <a:lvl1pPr algn="l">
              <a:defRPr/>
            </a:lvl1pPr>
          </a:lstStyle>
          <a:p>
            <a:pPr lvl="0"/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6469365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pen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B343E-EDD0-4501-988B-9A386F4E06D4}" type="datetimeFigureOut">
              <a:rPr lang="fi-FI" smtClean="0"/>
              <a:pPr/>
              <a:t>24.6.2021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10BCE-C936-43E6-9B11-F3CC9EFD4B40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7" name="Title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1143000"/>
          </a:xfrm>
        </p:spPr>
        <p:txBody>
          <a:bodyPr/>
          <a:lstStyle>
            <a:lvl1pPr algn="l">
              <a:defRPr/>
            </a:lvl1pPr>
          </a:lstStyle>
          <a:p>
            <a:endParaRPr lang="fi-FI" dirty="0"/>
          </a:p>
        </p:txBody>
      </p:sp>
      <p:sp>
        <p:nvSpPr>
          <p:cNvPr id="8" name="Content"/>
          <p:cNvSpPr>
            <a:spLocks noGrp="1"/>
          </p:cNvSpPr>
          <p:nvPr>
            <p:ph sz="quarter" idx="13"/>
          </p:nvPr>
        </p:nvSpPr>
        <p:spPr>
          <a:xfrm>
            <a:off x="457200" y="1557338"/>
            <a:ext cx="8229600" cy="4679974"/>
          </a:xfrm>
        </p:spPr>
        <p:txBody>
          <a:bodyPr/>
          <a:lstStyle>
            <a:lvl1pPr marL="457200" indent="-457200" algn="l">
              <a:buFont typeface="Arial" pitchFamily="34" charset="0"/>
              <a:buChar char="•"/>
              <a:defRPr/>
            </a:lvl1pPr>
            <a:lvl2pPr marL="457200" indent="0">
              <a:buNone/>
              <a:defRPr/>
            </a:lvl2pPr>
          </a:lstStyle>
          <a:p>
            <a:pPr lvl="0"/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4963166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B343E-EDD0-4501-988B-9A386F4E06D4}" type="datetimeFigureOut">
              <a:rPr lang="fi-FI" smtClean="0"/>
              <a:pPr/>
              <a:t>24.6.2021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10BCE-C936-43E6-9B11-F3CC9EFD4B40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6" name="Title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720080"/>
          </a:xfrm>
        </p:spPr>
        <p:txBody>
          <a:bodyPr/>
          <a:lstStyle>
            <a:lvl1pPr algn="l">
              <a:defRPr/>
            </a:lvl1pPr>
          </a:lstStyle>
          <a:p>
            <a:endParaRPr lang="fi-FI" dirty="0"/>
          </a:p>
        </p:txBody>
      </p:sp>
      <p:sp>
        <p:nvSpPr>
          <p:cNvPr id="7" name="Text"/>
          <p:cNvSpPr>
            <a:spLocks noGrp="1"/>
          </p:cNvSpPr>
          <p:nvPr>
            <p:ph type="body" sz="quarter" idx="13"/>
          </p:nvPr>
        </p:nvSpPr>
        <p:spPr>
          <a:xfrm>
            <a:off x="457200" y="1125537"/>
            <a:ext cx="8229600" cy="540000"/>
          </a:xfrm>
        </p:spPr>
        <p:txBody>
          <a:bodyPr/>
          <a:lstStyle>
            <a:lvl1pPr marL="0" indent="0" algn="l">
              <a:buNone/>
              <a:defRPr baseline="0"/>
            </a:lvl1pPr>
          </a:lstStyle>
          <a:p>
            <a:pPr lvl="0"/>
            <a:endParaRPr lang="fi-FI" dirty="0"/>
          </a:p>
        </p:txBody>
      </p:sp>
      <p:sp>
        <p:nvSpPr>
          <p:cNvPr id="8" name="Chart"/>
          <p:cNvSpPr>
            <a:spLocks noGrp="1"/>
          </p:cNvSpPr>
          <p:nvPr>
            <p:ph type="chart" sz="quarter" idx="14" hasCustomPrompt="1"/>
          </p:nvPr>
        </p:nvSpPr>
        <p:spPr>
          <a:xfrm>
            <a:off x="457200" y="1773238"/>
            <a:ext cx="8229600" cy="4464050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 dirty="0"/>
              <a:t> 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6137445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B343E-EDD0-4501-988B-9A386F4E06D4}" type="datetimeFigureOut">
              <a:rPr lang="fi-FI" smtClean="0"/>
              <a:pPr/>
              <a:t>24.6.2021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10BCE-C936-43E6-9B11-F3CC9EFD4B40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6" name="Title"/>
          <p:cNvSpPr>
            <a:spLocks noGrp="1"/>
          </p:cNvSpPr>
          <p:nvPr>
            <p:ph type="title"/>
          </p:nvPr>
        </p:nvSpPr>
        <p:spPr>
          <a:xfrm>
            <a:off x="457200" y="3780000"/>
            <a:ext cx="8229600" cy="1143000"/>
          </a:xfrm>
        </p:spPr>
        <p:txBody>
          <a:bodyPr/>
          <a:lstStyle>
            <a:lvl1pPr>
              <a:defRPr baseline="0"/>
            </a:lvl1pPr>
          </a:lstStyle>
          <a:p>
            <a:endParaRPr lang="fi-FI" dirty="0"/>
          </a:p>
        </p:txBody>
      </p:sp>
      <p:sp>
        <p:nvSpPr>
          <p:cNvPr id="8" name="Text"/>
          <p:cNvSpPr>
            <a:spLocks noGrp="1"/>
          </p:cNvSpPr>
          <p:nvPr>
            <p:ph type="body" sz="quarter" idx="13" hasCustomPrompt="1"/>
          </p:nvPr>
        </p:nvSpPr>
        <p:spPr>
          <a:xfrm>
            <a:off x="457200" y="5013176"/>
            <a:ext cx="8229600" cy="720725"/>
          </a:xfrm>
        </p:spPr>
        <p:txBody>
          <a:bodyPr/>
          <a:lstStyle>
            <a:lvl1pPr marL="0" indent="0" algn="r">
              <a:buNone/>
              <a:defRPr/>
            </a:lvl1pPr>
          </a:lstStyle>
          <a:p>
            <a:pPr lvl="0"/>
            <a:r>
              <a:rPr lang="en-US" dirty="0"/>
              <a:t> 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9725183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lain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B343E-EDD0-4501-988B-9A386F4E06D4}" type="datetimeFigureOut">
              <a:rPr lang="fi-FI" smtClean="0"/>
              <a:pPr/>
              <a:t>24.6.2021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10BCE-C936-43E6-9B11-F3CC9EFD4B40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7" name="Chart"/>
          <p:cNvSpPr>
            <a:spLocks noGrp="1"/>
          </p:cNvSpPr>
          <p:nvPr>
            <p:ph type="chart" sz="quarter" idx="13"/>
          </p:nvPr>
        </p:nvSpPr>
        <p:spPr>
          <a:xfrm>
            <a:off x="457200" y="457200"/>
            <a:ext cx="8229600" cy="5780112"/>
          </a:xfrm>
        </p:spPr>
        <p:txBody>
          <a:bodyPr/>
          <a:lstStyle/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8121925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B343E-EDD0-4501-988B-9A386F4E06D4}" type="datetimeFigureOut">
              <a:rPr lang="fi-FI" smtClean="0"/>
              <a:pPr/>
              <a:t>24.6.2021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10BCE-C936-43E6-9B11-F3CC9EFD4B40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8" name="Table"/>
          <p:cNvSpPr>
            <a:spLocks noGrp="1"/>
          </p:cNvSpPr>
          <p:nvPr>
            <p:ph type="tbl" sz="quarter" idx="13"/>
          </p:nvPr>
        </p:nvSpPr>
        <p:spPr>
          <a:xfrm>
            <a:off x="457200" y="1772816"/>
            <a:ext cx="8229600" cy="4464496"/>
          </a:xfrm>
        </p:spPr>
        <p:txBody>
          <a:bodyPr/>
          <a:lstStyle/>
          <a:p>
            <a:endParaRPr lang="fi-FI"/>
          </a:p>
        </p:txBody>
      </p:sp>
      <p:sp>
        <p:nvSpPr>
          <p:cNvPr id="7" name="Title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720080"/>
          </a:xfrm>
        </p:spPr>
        <p:txBody>
          <a:bodyPr/>
          <a:lstStyle>
            <a:lvl1pPr algn="l">
              <a:defRPr/>
            </a:lvl1pPr>
          </a:lstStyle>
          <a:p>
            <a:endParaRPr lang="fi-FI" dirty="0"/>
          </a:p>
        </p:txBody>
      </p:sp>
      <p:sp>
        <p:nvSpPr>
          <p:cNvPr id="9" name="Text"/>
          <p:cNvSpPr>
            <a:spLocks noGrp="1"/>
          </p:cNvSpPr>
          <p:nvPr>
            <p:ph type="body" sz="quarter" idx="14"/>
          </p:nvPr>
        </p:nvSpPr>
        <p:spPr>
          <a:xfrm>
            <a:off x="457200" y="1125537"/>
            <a:ext cx="8229600" cy="540000"/>
          </a:xfrm>
        </p:spPr>
        <p:txBody>
          <a:bodyPr/>
          <a:lstStyle>
            <a:lvl1pPr marL="0" indent="0" algn="l">
              <a:buNone/>
              <a:defRPr baseline="0"/>
            </a:lvl1pPr>
          </a:lstStyle>
          <a:p>
            <a:pPr lvl="0"/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8457678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/>
          <p:cNvSpPr>
            <a:spLocks noGrp="1"/>
          </p:cNvSpPr>
          <p:nvPr>
            <p:ph type="title"/>
          </p:nvPr>
        </p:nvSpPr>
        <p:spPr>
          <a:xfrm>
            <a:off x="457200" y="18000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fi-FI" dirty="0"/>
          </a:p>
        </p:txBody>
      </p:sp>
      <p:sp>
        <p:nvSpPr>
          <p:cNvPr id="3" name="Text"/>
          <p:cNvSpPr>
            <a:spLocks noGrp="1"/>
          </p:cNvSpPr>
          <p:nvPr>
            <p:ph type="body" idx="1"/>
          </p:nvPr>
        </p:nvSpPr>
        <p:spPr>
          <a:xfrm>
            <a:off x="457200" y="3060000"/>
            <a:ext cx="8229600" cy="1620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 </a:t>
            </a:r>
            <a:endParaRPr lang="fi-FI" dirty="0"/>
          </a:p>
        </p:txBody>
      </p:sp>
      <p:sp>
        <p:nvSpPr>
          <p:cNvPr id="4" name="Date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EB343E-EDD0-4501-988B-9A386F4E06D4}" type="datetimeFigureOut">
              <a:rPr lang="fi-FI" smtClean="0"/>
              <a:pPr/>
              <a:t>24.6.2021</a:t>
            </a:fld>
            <a:endParaRPr lang="fi-FI"/>
          </a:p>
        </p:txBody>
      </p:sp>
      <p:sp>
        <p:nvSpPr>
          <p:cNvPr id="5" name="Footer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Slide number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910BCE-C936-43E6-9B11-F3CC9EFD4B40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609522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54" r:id="rId2"/>
    <p:sldLayoutId id="2147483661" r:id="rId3"/>
    <p:sldLayoutId id="2147483660" r:id="rId4"/>
    <p:sldLayoutId id="2147483651" r:id="rId5"/>
    <p:sldLayoutId id="2147483657" r:id="rId6"/>
    <p:sldLayoutId id="2147483652" r:id="rId7"/>
    <p:sldLayoutId id="2147483655" r:id="rId8"/>
    <p:sldLayoutId id="2147483656" r:id="rId9"/>
    <p:sldLayoutId id="2147483659" r:id="rId10"/>
    <p:sldLayoutId id="2147483653" r:id="rId11"/>
  </p:sldLayoutIdLst>
  <p:txStyles>
    <p:titleStyle>
      <a:lvl1pPr algn="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r" defTabSz="914400" rtl="0" eaLnBrk="1" latinLnBrk="0" hangingPunct="1">
        <a:spcBef>
          <a:spcPct val="20000"/>
        </a:spcBef>
        <a:buFont typeface="Arial" pitchFamily="34" charset="0"/>
        <a:buNone/>
        <a:defRPr sz="32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8.xml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9.xml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0.xml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1.xml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2.xml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3.xml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4.xml"/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5.xml"/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6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7.xml"/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8.xml"/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9.xml"/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0.xml"/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1.xml"/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2.xml"/><Relationship Id="rId1" Type="http://schemas.openxmlformats.org/officeDocument/2006/relationships/slideLayout" Target="../slideLayouts/slideLayout6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3.xml"/><Relationship Id="rId1" Type="http://schemas.openxmlformats.org/officeDocument/2006/relationships/slideLayout" Target="../slideLayouts/slideLayout6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4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"/>
          <p:cNvSpPr>
            <a:spLocks noGrp="1"/>
          </p:cNvSpPr>
          <p:nvPr>
            <p:ph type="title"/>
          </p:nvPr>
        </p:nvSpPr>
        <p:spPr>
          <a:xfrm>
            <a:off x="457200" y="18000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/>
            </a:lvl1pPr>
          </a:lstStyle>
          <a:p>
            <a:pPr algn="r"/>
            <a:r>
              <a:rPr lang="en-US" sz="2400" b="1">
                <a:solidFill>
                  <a:srgbClr val="000000"/>
                </a:solidFill>
                <a:latin typeface="Arial"/>
              </a:rPr>
              <a:t>697. Palautekysely nuorille</a:t>
            </a:r>
          </a:p>
        </p:txBody>
      </p:sp>
      <p:sp>
        <p:nvSpPr>
          <p:cNvPr id="8" name="Text"/>
          <p:cNvSpPr>
            <a:spLocks noGrp="1"/>
          </p:cNvSpPr>
          <p:nvPr>
            <p:ph type="body" sz="quarter" idx="13"/>
          </p:nvPr>
        </p:nvSpPr>
        <p:spPr>
          <a:xfrm>
            <a:off x="457200" y="3059999"/>
            <a:ext cx="8229600" cy="1620000"/>
          </a:xfrm>
        </p:spPr>
        <p:txBody>
          <a:bodyPr>
            <a:normAutofit/>
          </a:bodyPr>
          <a:lstStyle/>
          <a:p>
            <a:pPr algn="r"/>
            <a:r>
              <a:rPr lang="en-US" sz="1200" b="0">
                <a:solidFill>
                  <a:srgbClr val="000000"/>
                </a:solidFill>
                <a:latin typeface="Arial"/>
              </a:rPr>
              <a:t>6/21/21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720080"/>
          </a:xfrm>
        </p:spPr>
        <p:txBody>
          <a:bodyPr>
            <a:normAutofit/>
          </a:bodyPr>
          <a:lstStyle>
            <a:lvl1pPr algn="l">
              <a:defRPr/>
            </a:lvl1pPr>
          </a:lstStyle>
          <a:p>
            <a:r>
              <a:rPr lang="en-US" sz="1600" b="1">
                <a:solidFill>
                  <a:srgbClr val="000000"/>
                </a:solidFill>
                <a:latin typeface="Arial"/>
              </a:rPr>
              <a:t>Ohjatut harjoituksemme ovat monipuolisia</a:t>
            </a:r>
          </a:p>
        </p:txBody>
      </p:sp>
      <p:sp>
        <p:nvSpPr>
          <p:cNvPr id="7" name="Text"/>
          <p:cNvSpPr>
            <a:spLocks noGrp="1"/>
          </p:cNvSpPr>
          <p:nvPr>
            <p:ph type="body" sz="quarter" idx="13"/>
          </p:nvPr>
        </p:nvSpPr>
        <p:spPr>
          <a:xfrm>
            <a:off x="457200" y="1125537"/>
            <a:ext cx="8229600" cy="540000"/>
          </a:xfrm>
        </p:spPr>
        <p:txBody>
          <a:bodyPr>
            <a:normAutofit/>
          </a:bodyPr>
          <a:lstStyle>
            <a:lvl1pPr marL="0" indent="0" algn="l">
              <a:buNone/>
              <a:defRPr baseline="0"/>
            </a:lvl1pPr>
          </a:lstStyle>
          <a:p>
            <a:r>
              <a:rPr lang="en-US" sz="1200" b="0">
                <a:solidFill>
                  <a:srgbClr val="000000"/>
                </a:solidFill>
                <a:latin typeface="Arial"/>
              </a:rPr>
              <a:t>(1 = Ei pidä lainkaan paikkaansa, 5 = Pitää täysin paikkansa)</a:t>
            </a:r>
          </a:p>
        </p:txBody>
      </p:sp>
      <p:graphicFrame>
        <p:nvGraphicFramePr>
          <p:cNvPr id="8" name="Chart"/>
          <p:cNvGraphicFramePr>
            <a:graphicFrameLocks noGrp="1"/>
          </p:cNvGraphicFramePr>
          <p:nvPr/>
        </p:nvGraphicFramePr>
        <p:xfrm>
          <a:off x="457200" y="1773238"/>
          <a:ext cx="8229600" cy="44640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720080"/>
          </a:xfrm>
        </p:spPr>
        <p:txBody>
          <a:bodyPr>
            <a:normAutofit/>
          </a:bodyPr>
          <a:lstStyle>
            <a:lvl1pPr algn="l">
              <a:defRPr/>
            </a:lvl1pPr>
          </a:lstStyle>
          <a:p>
            <a:r>
              <a:rPr lang="en-US" sz="1600" b="1">
                <a:solidFill>
                  <a:srgbClr val="000000"/>
                </a:solidFill>
                <a:latin typeface="Arial"/>
              </a:rPr>
              <a:t>Treeneissä liikutaan paljon (ei jonottelua, seisoskelua, istuskelua)</a:t>
            </a:r>
          </a:p>
        </p:txBody>
      </p:sp>
      <p:sp>
        <p:nvSpPr>
          <p:cNvPr id="7" name="Text"/>
          <p:cNvSpPr>
            <a:spLocks noGrp="1"/>
          </p:cNvSpPr>
          <p:nvPr>
            <p:ph type="body" sz="quarter" idx="13"/>
          </p:nvPr>
        </p:nvSpPr>
        <p:spPr>
          <a:xfrm>
            <a:off x="457200" y="1125537"/>
            <a:ext cx="8229600" cy="540000"/>
          </a:xfrm>
        </p:spPr>
        <p:txBody>
          <a:bodyPr>
            <a:normAutofit/>
          </a:bodyPr>
          <a:lstStyle>
            <a:lvl1pPr marL="0" indent="0" algn="l">
              <a:buNone/>
              <a:defRPr baseline="0"/>
            </a:lvl1pPr>
          </a:lstStyle>
          <a:p>
            <a:r>
              <a:rPr lang="en-US" sz="1200" b="0">
                <a:solidFill>
                  <a:srgbClr val="000000"/>
                </a:solidFill>
                <a:latin typeface="Arial"/>
              </a:rPr>
              <a:t>(1 = Ei pidä lainkaan paikkaansa, 5 = Pitää täysin paikkansa)</a:t>
            </a:r>
          </a:p>
        </p:txBody>
      </p:sp>
      <p:graphicFrame>
        <p:nvGraphicFramePr>
          <p:cNvPr id="8" name="Chart"/>
          <p:cNvGraphicFramePr>
            <a:graphicFrameLocks noGrp="1"/>
          </p:cNvGraphicFramePr>
          <p:nvPr/>
        </p:nvGraphicFramePr>
        <p:xfrm>
          <a:off x="457200" y="1773238"/>
          <a:ext cx="8229600" cy="44640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720080"/>
          </a:xfrm>
        </p:spPr>
        <p:txBody>
          <a:bodyPr>
            <a:normAutofit/>
          </a:bodyPr>
          <a:lstStyle>
            <a:lvl1pPr algn="l">
              <a:defRPr/>
            </a:lvl1pPr>
          </a:lstStyle>
          <a:p>
            <a:r>
              <a:rPr lang="en-US" sz="1600" b="1">
                <a:solidFill>
                  <a:srgbClr val="000000"/>
                </a:solidFill>
                <a:latin typeface="Arial"/>
              </a:rPr>
              <a:t>Harjoitusten jälkeen minulla on aina tai lähes aina hyvä fiilis</a:t>
            </a:r>
          </a:p>
        </p:txBody>
      </p:sp>
      <p:sp>
        <p:nvSpPr>
          <p:cNvPr id="7" name="Text"/>
          <p:cNvSpPr>
            <a:spLocks noGrp="1"/>
          </p:cNvSpPr>
          <p:nvPr>
            <p:ph type="body" sz="quarter" idx="13"/>
          </p:nvPr>
        </p:nvSpPr>
        <p:spPr>
          <a:xfrm>
            <a:off x="457200" y="1125537"/>
            <a:ext cx="8229600" cy="540000"/>
          </a:xfrm>
        </p:spPr>
        <p:txBody>
          <a:bodyPr>
            <a:normAutofit/>
          </a:bodyPr>
          <a:lstStyle>
            <a:lvl1pPr marL="0" indent="0" algn="l">
              <a:buNone/>
              <a:defRPr baseline="0"/>
            </a:lvl1pPr>
          </a:lstStyle>
          <a:p>
            <a:r>
              <a:rPr lang="en-US" sz="1200" b="0">
                <a:solidFill>
                  <a:srgbClr val="000000"/>
                </a:solidFill>
                <a:latin typeface="Arial"/>
              </a:rPr>
              <a:t>(1 = Ei pidä lainkaan paikkaansa, 5 = Pitää täysin paikkansa)</a:t>
            </a:r>
          </a:p>
        </p:txBody>
      </p:sp>
      <p:graphicFrame>
        <p:nvGraphicFramePr>
          <p:cNvPr id="8" name="Chart"/>
          <p:cNvGraphicFramePr>
            <a:graphicFrameLocks noGrp="1"/>
          </p:cNvGraphicFramePr>
          <p:nvPr/>
        </p:nvGraphicFramePr>
        <p:xfrm>
          <a:off x="457200" y="1773238"/>
          <a:ext cx="8229600" cy="44640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720080"/>
          </a:xfrm>
        </p:spPr>
        <p:txBody>
          <a:bodyPr>
            <a:normAutofit/>
          </a:bodyPr>
          <a:lstStyle>
            <a:lvl1pPr algn="l">
              <a:defRPr/>
            </a:lvl1pPr>
          </a:lstStyle>
          <a:p>
            <a:r>
              <a:rPr lang="en-US" sz="1600" b="1">
                <a:solidFill>
                  <a:srgbClr val="000000"/>
                </a:solidFill>
                <a:latin typeface="Arial"/>
              </a:rPr>
              <a:t>Harjoittelen vapaa-ajalla omatoimisesti</a:t>
            </a:r>
          </a:p>
        </p:txBody>
      </p:sp>
      <p:sp>
        <p:nvSpPr>
          <p:cNvPr id="7" name="Text"/>
          <p:cNvSpPr>
            <a:spLocks noGrp="1"/>
          </p:cNvSpPr>
          <p:nvPr>
            <p:ph type="body" sz="quarter" idx="13"/>
          </p:nvPr>
        </p:nvSpPr>
        <p:spPr>
          <a:xfrm>
            <a:off x="457200" y="1125537"/>
            <a:ext cx="8229600" cy="540000"/>
          </a:xfrm>
        </p:spPr>
        <p:txBody>
          <a:bodyPr>
            <a:normAutofit/>
          </a:bodyPr>
          <a:lstStyle>
            <a:lvl1pPr marL="0" indent="0" algn="l">
              <a:buNone/>
              <a:defRPr baseline="0"/>
            </a:lvl1pPr>
          </a:lstStyle>
          <a:p>
            <a:r>
              <a:rPr lang="en-US" sz="1200" b="0">
                <a:solidFill>
                  <a:srgbClr val="000000"/>
                </a:solidFill>
                <a:latin typeface="Arial"/>
              </a:rPr>
              <a:t>(1 = Ei pidä lainkaan paikkaansa, 5 = Pitää täysin paikkansa)</a:t>
            </a:r>
          </a:p>
        </p:txBody>
      </p:sp>
      <p:graphicFrame>
        <p:nvGraphicFramePr>
          <p:cNvPr id="8" name="Chart"/>
          <p:cNvGraphicFramePr>
            <a:graphicFrameLocks noGrp="1"/>
          </p:cNvGraphicFramePr>
          <p:nvPr/>
        </p:nvGraphicFramePr>
        <p:xfrm>
          <a:off x="457200" y="1773238"/>
          <a:ext cx="8229600" cy="44640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720080"/>
          </a:xfrm>
        </p:spPr>
        <p:txBody>
          <a:bodyPr>
            <a:normAutofit lnSpcReduction="20000"/>
          </a:bodyPr>
          <a:lstStyle>
            <a:lvl1pPr algn="l">
              <a:defRPr/>
            </a:lvl1pPr>
          </a:lstStyle>
          <a:p>
            <a:r>
              <a:rPr lang="en-US"/>
              <a:t> </a:t>
            </a:r>
            <a:endParaRPr lang="fi-FI" dirty="0"/>
          </a:p>
        </p:txBody>
      </p:sp>
      <p:sp>
        <p:nvSpPr>
          <p:cNvPr id="7" name="Text"/>
          <p:cNvSpPr>
            <a:spLocks noGrp="1"/>
          </p:cNvSpPr>
          <p:nvPr>
            <p:ph type="body" sz="quarter" idx="13"/>
          </p:nvPr>
        </p:nvSpPr>
        <p:spPr>
          <a:xfrm>
            <a:off x="457200" y="1125537"/>
            <a:ext cx="8229600" cy="540000"/>
          </a:xfrm>
        </p:spPr>
        <p:txBody>
          <a:bodyPr>
            <a:normAutofit/>
          </a:bodyPr>
          <a:lstStyle>
            <a:lvl1pPr marL="0" indent="0" algn="l">
              <a:buNone/>
              <a:defRPr baseline="0"/>
            </a:lvl1pPr>
          </a:lstStyle>
          <a:p>
            <a:r>
              <a:rPr lang="en-US" sz="1200" b="0">
                <a:solidFill>
                  <a:srgbClr val="000000"/>
                </a:solidFill>
                <a:latin typeface="Arial"/>
              </a:rPr>
              <a:t>Harjoitukset ovat mielestäni</a:t>
            </a:r>
          </a:p>
        </p:txBody>
      </p:sp>
      <p:graphicFrame>
        <p:nvGraphicFramePr>
          <p:cNvPr id="8" name="Chart"/>
          <p:cNvGraphicFramePr>
            <a:graphicFrameLocks noGrp="1"/>
          </p:cNvGraphicFramePr>
          <p:nvPr/>
        </p:nvGraphicFramePr>
        <p:xfrm>
          <a:off x="457200" y="1773238"/>
          <a:ext cx="8229600" cy="44640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720080"/>
          </a:xfrm>
        </p:spPr>
        <p:txBody>
          <a:bodyPr>
            <a:normAutofit lnSpcReduction="20000"/>
          </a:bodyPr>
          <a:lstStyle>
            <a:lvl1pPr algn="l">
              <a:defRPr/>
            </a:lvl1pPr>
          </a:lstStyle>
          <a:p>
            <a:r>
              <a:rPr lang="en-US"/>
              <a:t> </a:t>
            </a:r>
            <a:endParaRPr lang="fi-FI" dirty="0"/>
          </a:p>
        </p:txBody>
      </p:sp>
      <p:sp>
        <p:nvSpPr>
          <p:cNvPr id="7" name="Text"/>
          <p:cNvSpPr>
            <a:spLocks noGrp="1"/>
          </p:cNvSpPr>
          <p:nvPr>
            <p:ph type="body" sz="quarter" idx="13"/>
          </p:nvPr>
        </p:nvSpPr>
        <p:spPr>
          <a:xfrm>
            <a:off x="457200" y="1125537"/>
            <a:ext cx="8229600" cy="540000"/>
          </a:xfrm>
        </p:spPr>
        <p:txBody>
          <a:bodyPr>
            <a:normAutofit/>
          </a:bodyPr>
          <a:lstStyle>
            <a:lvl1pPr marL="0" indent="0" algn="l">
              <a:buNone/>
              <a:defRPr baseline="0"/>
            </a:lvl1pPr>
          </a:lstStyle>
          <a:p>
            <a:r>
              <a:rPr lang="en-US" sz="1200" b="0">
                <a:solidFill>
                  <a:srgbClr val="000000"/>
                </a:solidFill>
                <a:latin typeface="Arial"/>
              </a:rPr>
              <a:t>Ryhmällämme on harjoituksia</a:t>
            </a:r>
          </a:p>
        </p:txBody>
      </p:sp>
      <p:graphicFrame>
        <p:nvGraphicFramePr>
          <p:cNvPr id="8" name="Chart"/>
          <p:cNvGraphicFramePr>
            <a:graphicFrameLocks noGrp="1"/>
          </p:cNvGraphicFramePr>
          <p:nvPr/>
        </p:nvGraphicFramePr>
        <p:xfrm>
          <a:off x="457200" y="1773238"/>
          <a:ext cx="8229600" cy="44640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720080"/>
          </a:xfrm>
        </p:spPr>
        <p:txBody>
          <a:bodyPr>
            <a:normAutofit lnSpcReduction="20000"/>
          </a:bodyPr>
          <a:lstStyle>
            <a:lvl1pPr algn="l">
              <a:defRPr/>
            </a:lvl1pPr>
          </a:lstStyle>
          <a:p>
            <a:r>
              <a:rPr lang="en-US"/>
              <a:t> </a:t>
            </a:r>
            <a:endParaRPr lang="fi-FI" dirty="0"/>
          </a:p>
        </p:txBody>
      </p:sp>
      <p:sp>
        <p:nvSpPr>
          <p:cNvPr id="7" name="Text"/>
          <p:cNvSpPr>
            <a:spLocks noGrp="1"/>
          </p:cNvSpPr>
          <p:nvPr>
            <p:ph type="body" sz="quarter" idx="13"/>
          </p:nvPr>
        </p:nvSpPr>
        <p:spPr>
          <a:xfrm>
            <a:off x="457200" y="1125537"/>
            <a:ext cx="8229600" cy="540000"/>
          </a:xfrm>
        </p:spPr>
        <p:txBody>
          <a:bodyPr>
            <a:normAutofit/>
          </a:bodyPr>
          <a:lstStyle>
            <a:lvl1pPr marL="0" indent="0" algn="l">
              <a:buNone/>
              <a:defRPr baseline="0"/>
            </a:lvl1pPr>
          </a:lstStyle>
          <a:p>
            <a:r>
              <a:rPr lang="en-US" sz="1200" b="0">
                <a:solidFill>
                  <a:srgbClr val="000000"/>
                </a:solidFill>
                <a:latin typeface="Arial"/>
              </a:rPr>
              <a:t>Harrastan myös muita lajeja</a:t>
            </a:r>
          </a:p>
        </p:txBody>
      </p:sp>
      <p:graphicFrame>
        <p:nvGraphicFramePr>
          <p:cNvPr id="8" name="Chart"/>
          <p:cNvGraphicFramePr>
            <a:graphicFrameLocks noGrp="1"/>
          </p:cNvGraphicFramePr>
          <p:nvPr/>
        </p:nvGraphicFramePr>
        <p:xfrm>
          <a:off x="457200" y="1773238"/>
          <a:ext cx="8229600" cy="44640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720080"/>
          </a:xfrm>
        </p:spPr>
        <p:txBody>
          <a:bodyPr>
            <a:normAutofit lnSpcReduction="20000"/>
          </a:bodyPr>
          <a:lstStyle>
            <a:lvl1pPr algn="l">
              <a:defRPr/>
            </a:lvl1pPr>
          </a:lstStyle>
          <a:p>
            <a:r>
              <a:rPr lang="en-US"/>
              <a:t> </a:t>
            </a:r>
            <a:endParaRPr lang="fi-FI" dirty="0"/>
          </a:p>
        </p:txBody>
      </p:sp>
      <p:sp>
        <p:nvSpPr>
          <p:cNvPr id="7" name="Text"/>
          <p:cNvSpPr>
            <a:spLocks noGrp="1"/>
          </p:cNvSpPr>
          <p:nvPr>
            <p:ph type="body" sz="quarter" idx="13"/>
          </p:nvPr>
        </p:nvSpPr>
        <p:spPr>
          <a:xfrm>
            <a:off x="457200" y="1125537"/>
            <a:ext cx="8229600" cy="540000"/>
          </a:xfrm>
        </p:spPr>
        <p:txBody>
          <a:bodyPr>
            <a:normAutofit/>
          </a:bodyPr>
          <a:lstStyle>
            <a:lvl1pPr marL="0" indent="0" algn="l">
              <a:buNone/>
              <a:defRPr baseline="0"/>
            </a:lvl1pPr>
          </a:lstStyle>
          <a:p>
            <a:r>
              <a:rPr lang="en-US" sz="1200" b="0">
                <a:solidFill>
                  <a:srgbClr val="000000"/>
                </a:solidFill>
                <a:latin typeface="Arial"/>
              </a:rPr>
              <a:t>Liikun päivittäin (sisältää kaiken liikkumisen: koulumatkat, liikuntatunnit, harjoitukset, pihaliikunnan...)</a:t>
            </a:r>
          </a:p>
        </p:txBody>
      </p:sp>
      <p:graphicFrame>
        <p:nvGraphicFramePr>
          <p:cNvPr id="8" name="Chart"/>
          <p:cNvGraphicFramePr>
            <a:graphicFrameLocks noGrp="1"/>
          </p:cNvGraphicFramePr>
          <p:nvPr/>
        </p:nvGraphicFramePr>
        <p:xfrm>
          <a:off x="457200" y="1773238"/>
          <a:ext cx="8229600" cy="44640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720080"/>
          </a:xfrm>
        </p:spPr>
        <p:txBody>
          <a:bodyPr>
            <a:normAutofit/>
          </a:bodyPr>
          <a:lstStyle>
            <a:lvl1pPr algn="l">
              <a:defRPr/>
            </a:lvl1pPr>
          </a:lstStyle>
          <a:p>
            <a:r>
              <a:rPr lang="en-US" sz="1600" b="1">
                <a:solidFill>
                  <a:srgbClr val="000000"/>
                </a:solidFill>
                <a:latin typeface="Arial"/>
              </a:rPr>
              <a:t>Ohjaajamme / Valmentajamme ovat kannustavia ja antavat positiivista palautetta</a:t>
            </a:r>
          </a:p>
        </p:txBody>
      </p:sp>
      <p:sp>
        <p:nvSpPr>
          <p:cNvPr id="7" name="Text"/>
          <p:cNvSpPr>
            <a:spLocks noGrp="1"/>
          </p:cNvSpPr>
          <p:nvPr>
            <p:ph type="body" sz="quarter" idx="13"/>
          </p:nvPr>
        </p:nvSpPr>
        <p:spPr>
          <a:xfrm>
            <a:off x="457200" y="1125537"/>
            <a:ext cx="8229600" cy="540000"/>
          </a:xfrm>
        </p:spPr>
        <p:txBody>
          <a:bodyPr>
            <a:normAutofit/>
          </a:bodyPr>
          <a:lstStyle>
            <a:lvl1pPr marL="0" indent="0" algn="l">
              <a:buNone/>
              <a:defRPr baseline="0"/>
            </a:lvl1pPr>
          </a:lstStyle>
          <a:p>
            <a:r>
              <a:rPr lang="en-US" sz="1200" b="0">
                <a:solidFill>
                  <a:srgbClr val="000000"/>
                </a:solidFill>
                <a:latin typeface="Arial"/>
              </a:rPr>
              <a:t>(1 = Ei pidä lainkaan paikkaansa, 5 = Pitää täysin paikkansa)</a:t>
            </a:r>
          </a:p>
        </p:txBody>
      </p:sp>
      <p:graphicFrame>
        <p:nvGraphicFramePr>
          <p:cNvPr id="8" name="Chart"/>
          <p:cNvGraphicFramePr>
            <a:graphicFrameLocks noGrp="1"/>
          </p:cNvGraphicFramePr>
          <p:nvPr/>
        </p:nvGraphicFramePr>
        <p:xfrm>
          <a:off x="457200" y="1773238"/>
          <a:ext cx="8229600" cy="44640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720080"/>
          </a:xfrm>
        </p:spPr>
        <p:txBody>
          <a:bodyPr>
            <a:normAutofit/>
          </a:bodyPr>
          <a:lstStyle>
            <a:lvl1pPr algn="l">
              <a:defRPr/>
            </a:lvl1pPr>
          </a:lstStyle>
          <a:p>
            <a:r>
              <a:rPr lang="en-US" sz="1600" b="1">
                <a:solidFill>
                  <a:srgbClr val="000000"/>
                </a:solidFill>
                <a:latin typeface="Arial"/>
              </a:rPr>
              <a:t>Ryhmämme / joukkueemme jäseniä kohdellaan tasapuolisesti</a:t>
            </a:r>
          </a:p>
        </p:txBody>
      </p:sp>
      <p:sp>
        <p:nvSpPr>
          <p:cNvPr id="7" name="Text"/>
          <p:cNvSpPr>
            <a:spLocks noGrp="1"/>
          </p:cNvSpPr>
          <p:nvPr>
            <p:ph type="body" sz="quarter" idx="13"/>
          </p:nvPr>
        </p:nvSpPr>
        <p:spPr>
          <a:xfrm>
            <a:off x="457200" y="1125537"/>
            <a:ext cx="8229600" cy="540000"/>
          </a:xfrm>
        </p:spPr>
        <p:txBody>
          <a:bodyPr>
            <a:normAutofit/>
          </a:bodyPr>
          <a:lstStyle>
            <a:lvl1pPr marL="0" indent="0" algn="l">
              <a:buNone/>
              <a:defRPr baseline="0"/>
            </a:lvl1pPr>
          </a:lstStyle>
          <a:p>
            <a:r>
              <a:rPr lang="en-US" sz="1200" b="0">
                <a:solidFill>
                  <a:srgbClr val="000000"/>
                </a:solidFill>
                <a:latin typeface="Arial"/>
              </a:rPr>
              <a:t>(1 = Ei pidä lainkaan paikkaansa, 5 = Pitää täysin paikkansa)</a:t>
            </a:r>
          </a:p>
        </p:txBody>
      </p:sp>
      <p:graphicFrame>
        <p:nvGraphicFramePr>
          <p:cNvPr id="8" name="Chart"/>
          <p:cNvGraphicFramePr>
            <a:graphicFrameLocks noGrp="1"/>
          </p:cNvGraphicFramePr>
          <p:nvPr/>
        </p:nvGraphicFramePr>
        <p:xfrm>
          <a:off x="457200" y="1773238"/>
          <a:ext cx="8229600" cy="44640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720080"/>
          </a:xfrm>
        </p:spPr>
        <p:txBody>
          <a:bodyPr>
            <a:normAutofit/>
          </a:bodyPr>
          <a:lstStyle>
            <a:lvl1pPr algn="l">
              <a:defRPr/>
            </a:lvl1pPr>
          </a:lstStyle>
          <a:p>
            <a:r>
              <a:rPr lang="en-US" sz="1600" b="1">
                <a:solidFill>
                  <a:srgbClr val="000000"/>
                </a:solidFill>
                <a:latin typeface="Arial"/>
              </a:rPr>
              <a:t>Palautekysely nuorille</a:t>
            </a:r>
          </a:p>
        </p:txBody>
      </p:sp>
      <p:sp>
        <p:nvSpPr>
          <p:cNvPr id="7" name="Text"/>
          <p:cNvSpPr>
            <a:spLocks noGrp="1"/>
          </p:cNvSpPr>
          <p:nvPr>
            <p:ph type="body" sz="quarter" idx="13"/>
          </p:nvPr>
        </p:nvSpPr>
        <p:spPr>
          <a:xfrm>
            <a:off x="457200" y="1125537"/>
            <a:ext cx="8229600" cy="540000"/>
          </a:xfrm>
        </p:spPr>
        <p:txBody>
          <a:bodyPr>
            <a:normAutofit/>
          </a:bodyPr>
          <a:lstStyle>
            <a:lvl1pPr marL="0" indent="0" algn="l">
              <a:buNone/>
              <a:defRPr baseline="0"/>
            </a:lvl1pPr>
          </a:lstStyle>
          <a:p>
            <a:r>
              <a:rPr lang="en-US" sz="1200" b="0">
                <a:solidFill>
                  <a:srgbClr val="000000"/>
                </a:solidFill>
                <a:latin typeface="Arial"/>
              </a:rPr>
              <a:t>Laji</a:t>
            </a:r>
          </a:p>
        </p:txBody>
      </p:sp>
      <p:graphicFrame>
        <p:nvGraphicFramePr>
          <p:cNvPr id="8" name="Chart"/>
          <p:cNvGraphicFramePr>
            <a:graphicFrameLocks noGrp="1"/>
          </p:cNvGraphicFramePr>
          <p:nvPr/>
        </p:nvGraphicFramePr>
        <p:xfrm>
          <a:off x="457200" y="1773238"/>
          <a:ext cx="8229600" cy="44640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720080"/>
          </a:xfrm>
        </p:spPr>
        <p:txBody>
          <a:bodyPr>
            <a:normAutofit/>
          </a:bodyPr>
          <a:lstStyle>
            <a:lvl1pPr algn="l">
              <a:defRPr/>
            </a:lvl1pPr>
          </a:lstStyle>
          <a:p>
            <a:r>
              <a:rPr lang="en-US" sz="1600" b="1">
                <a:solidFill>
                  <a:srgbClr val="000000"/>
                </a:solidFill>
                <a:latin typeface="Arial"/>
              </a:rPr>
              <a:t>Uskallan kertoa omista ajatuksistani ja tunteistani ohjaajalle / valmentajille</a:t>
            </a:r>
          </a:p>
        </p:txBody>
      </p:sp>
      <p:sp>
        <p:nvSpPr>
          <p:cNvPr id="7" name="Text"/>
          <p:cNvSpPr>
            <a:spLocks noGrp="1"/>
          </p:cNvSpPr>
          <p:nvPr>
            <p:ph type="body" sz="quarter" idx="13"/>
          </p:nvPr>
        </p:nvSpPr>
        <p:spPr>
          <a:xfrm>
            <a:off x="457200" y="1125537"/>
            <a:ext cx="8229600" cy="540000"/>
          </a:xfrm>
        </p:spPr>
        <p:txBody>
          <a:bodyPr>
            <a:normAutofit/>
          </a:bodyPr>
          <a:lstStyle>
            <a:lvl1pPr marL="0" indent="0" algn="l">
              <a:buNone/>
              <a:defRPr baseline="0"/>
            </a:lvl1pPr>
          </a:lstStyle>
          <a:p>
            <a:r>
              <a:rPr lang="en-US" sz="1200" b="0">
                <a:solidFill>
                  <a:srgbClr val="000000"/>
                </a:solidFill>
                <a:latin typeface="Arial"/>
              </a:rPr>
              <a:t>(1 = Ei pidä lainkaan paikkaansa, 5 = Pitää täysin paikkansa)</a:t>
            </a:r>
          </a:p>
        </p:txBody>
      </p:sp>
      <p:graphicFrame>
        <p:nvGraphicFramePr>
          <p:cNvPr id="8" name="Chart"/>
          <p:cNvGraphicFramePr>
            <a:graphicFrameLocks noGrp="1"/>
          </p:cNvGraphicFramePr>
          <p:nvPr/>
        </p:nvGraphicFramePr>
        <p:xfrm>
          <a:off x="457200" y="1773238"/>
          <a:ext cx="8229600" cy="44640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720080"/>
          </a:xfrm>
        </p:spPr>
        <p:txBody>
          <a:bodyPr>
            <a:normAutofit/>
          </a:bodyPr>
          <a:lstStyle>
            <a:lvl1pPr algn="l">
              <a:defRPr/>
            </a:lvl1pPr>
          </a:lstStyle>
          <a:p>
            <a:r>
              <a:rPr lang="en-US" sz="1600" b="1">
                <a:solidFill>
                  <a:srgbClr val="000000"/>
                </a:solidFill>
                <a:latin typeface="Arial"/>
              </a:rPr>
              <a:t>Mielipiteitäni kuunnellaan ja mielipiteeni otetaan huomioon</a:t>
            </a:r>
          </a:p>
        </p:txBody>
      </p:sp>
      <p:sp>
        <p:nvSpPr>
          <p:cNvPr id="7" name="Text"/>
          <p:cNvSpPr>
            <a:spLocks noGrp="1"/>
          </p:cNvSpPr>
          <p:nvPr>
            <p:ph type="body" sz="quarter" idx="13"/>
          </p:nvPr>
        </p:nvSpPr>
        <p:spPr>
          <a:xfrm>
            <a:off x="457200" y="1125537"/>
            <a:ext cx="8229600" cy="540000"/>
          </a:xfrm>
        </p:spPr>
        <p:txBody>
          <a:bodyPr>
            <a:normAutofit/>
          </a:bodyPr>
          <a:lstStyle>
            <a:lvl1pPr marL="0" indent="0" algn="l">
              <a:buNone/>
              <a:defRPr baseline="0"/>
            </a:lvl1pPr>
          </a:lstStyle>
          <a:p>
            <a:r>
              <a:rPr lang="en-US" sz="1200" b="0">
                <a:solidFill>
                  <a:srgbClr val="000000"/>
                </a:solidFill>
                <a:latin typeface="Arial"/>
              </a:rPr>
              <a:t>(1 = Ei pidä lainkaan paikkaansa, 5 = Pitää täysin paikkansa)</a:t>
            </a:r>
          </a:p>
        </p:txBody>
      </p:sp>
      <p:graphicFrame>
        <p:nvGraphicFramePr>
          <p:cNvPr id="8" name="Chart"/>
          <p:cNvGraphicFramePr>
            <a:graphicFrameLocks noGrp="1"/>
          </p:cNvGraphicFramePr>
          <p:nvPr/>
        </p:nvGraphicFramePr>
        <p:xfrm>
          <a:off x="457200" y="1773238"/>
          <a:ext cx="8229600" cy="44640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720080"/>
          </a:xfrm>
        </p:spPr>
        <p:txBody>
          <a:bodyPr>
            <a:normAutofit/>
          </a:bodyPr>
          <a:lstStyle>
            <a:lvl1pPr algn="l">
              <a:defRPr/>
            </a:lvl1pPr>
          </a:lstStyle>
          <a:p>
            <a:r>
              <a:rPr lang="en-US" sz="1600" b="1">
                <a:solidFill>
                  <a:srgbClr val="000000"/>
                </a:solidFill>
                <a:latin typeface="Arial"/>
              </a:rPr>
              <a:t>Kunnioitan valmentajiani</a:t>
            </a:r>
          </a:p>
        </p:txBody>
      </p:sp>
      <p:sp>
        <p:nvSpPr>
          <p:cNvPr id="7" name="Text"/>
          <p:cNvSpPr>
            <a:spLocks noGrp="1"/>
          </p:cNvSpPr>
          <p:nvPr>
            <p:ph type="body" sz="quarter" idx="13"/>
          </p:nvPr>
        </p:nvSpPr>
        <p:spPr>
          <a:xfrm>
            <a:off x="457200" y="1125537"/>
            <a:ext cx="8229600" cy="540000"/>
          </a:xfrm>
        </p:spPr>
        <p:txBody>
          <a:bodyPr>
            <a:normAutofit/>
          </a:bodyPr>
          <a:lstStyle>
            <a:lvl1pPr marL="0" indent="0" algn="l">
              <a:buNone/>
              <a:defRPr baseline="0"/>
            </a:lvl1pPr>
          </a:lstStyle>
          <a:p>
            <a:r>
              <a:rPr lang="en-US" sz="1200" b="0">
                <a:solidFill>
                  <a:srgbClr val="000000"/>
                </a:solidFill>
                <a:latin typeface="Arial"/>
              </a:rPr>
              <a:t>(1 = Ei pidä lainkaan paikkaansa, 5 = Pitää täysin paikkansa)</a:t>
            </a:r>
          </a:p>
        </p:txBody>
      </p:sp>
      <p:graphicFrame>
        <p:nvGraphicFramePr>
          <p:cNvPr id="8" name="Chart"/>
          <p:cNvGraphicFramePr>
            <a:graphicFrameLocks noGrp="1"/>
          </p:cNvGraphicFramePr>
          <p:nvPr/>
        </p:nvGraphicFramePr>
        <p:xfrm>
          <a:off x="457200" y="1773238"/>
          <a:ext cx="8229600" cy="44640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720080"/>
          </a:xfrm>
        </p:spPr>
        <p:txBody>
          <a:bodyPr>
            <a:normAutofit/>
          </a:bodyPr>
          <a:lstStyle>
            <a:lvl1pPr algn="l">
              <a:defRPr/>
            </a:lvl1pPr>
          </a:lstStyle>
          <a:p>
            <a:r>
              <a:rPr lang="en-US" sz="1600" b="1">
                <a:solidFill>
                  <a:srgbClr val="000000"/>
                </a:solidFill>
                <a:latin typeface="Arial"/>
              </a:rPr>
              <a:t>Valmentajat antavat omalla käytöksellään hyvää esimerkkiä</a:t>
            </a:r>
          </a:p>
        </p:txBody>
      </p:sp>
      <p:sp>
        <p:nvSpPr>
          <p:cNvPr id="7" name="Text"/>
          <p:cNvSpPr>
            <a:spLocks noGrp="1"/>
          </p:cNvSpPr>
          <p:nvPr>
            <p:ph type="body" sz="quarter" idx="13"/>
          </p:nvPr>
        </p:nvSpPr>
        <p:spPr>
          <a:xfrm>
            <a:off x="457200" y="1125537"/>
            <a:ext cx="8229600" cy="540000"/>
          </a:xfrm>
        </p:spPr>
        <p:txBody>
          <a:bodyPr>
            <a:normAutofit/>
          </a:bodyPr>
          <a:lstStyle>
            <a:lvl1pPr marL="0" indent="0" algn="l">
              <a:buNone/>
              <a:defRPr baseline="0"/>
            </a:lvl1pPr>
          </a:lstStyle>
          <a:p>
            <a:r>
              <a:rPr lang="en-US" sz="1200" b="0">
                <a:solidFill>
                  <a:srgbClr val="000000"/>
                </a:solidFill>
                <a:latin typeface="Arial"/>
              </a:rPr>
              <a:t>(1 = Ei pidä lainkaan paikkaansa, 5 = Pitää täysin paikkansa)</a:t>
            </a:r>
          </a:p>
        </p:txBody>
      </p:sp>
      <p:graphicFrame>
        <p:nvGraphicFramePr>
          <p:cNvPr id="8" name="Chart"/>
          <p:cNvGraphicFramePr>
            <a:graphicFrameLocks noGrp="1"/>
          </p:cNvGraphicFramePr>
          <p:nvPr/>
        </p:nvGraphicFramePr>
        <p:xfrm>
          <a:off x="457200" y="1773238"/>
          <a:ext cx="8229600" cy="44640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720080"/>
          </a:xfrm>
        </p:spPr>
        <p:txBody>
          <a:bodyPr>
            <a:normAutofit lnSpcReduction="20000"/>
          </a:bodyPr>
          <a:lstStyle>
            <a:lvl1pPr algn="l">
              <a:defRPr/>
            </a:lvl1pPr>
          </a:lstStyle>
          <a:p>
            <a:r>
              <a:rPr lang="en-US"/>
              <a:t> </a:t>
            </a:r>
            <a:endParaRPr lang="fi-FI" dirty="0"/>
          </a:p>
        </p:txBody>
      </p:sp>
      <p:sp>
        <p:nvSpPr>
          <p:cNvPr id="7" name="Text"/>
          <p:cNvSpPr>
            <a:spLocks noGrp="1"/>
          </p:cNvSpPr>
          <p:nvPr>
            <p:ph type="body" sz="quarter" idx="13"/>
          </p:nvPr>
        </p:nvSpPr>
        <p:spPr>
          <a:xfrm>
            <a:off x="457200" y="1125537"/>
            <a:ext cx="8229600" cy="540000"/>
          </a:xfrm>
        </p:spPr>
        <p:txBody>
          <a:bodyPr>
            <a:normAutofit/>
          </a:bodyPr>
          <a:lstStyle>
            <a:lvl1pPr marL="0" indent="0" algn="l">
              <a:buNone/>
              <a:defRPr baseline="0"/>
            </a:lvl1pPr>
          </a:lstStyle>
          <a:p>
            <a:r>
              <a:rPr lang="en-US" sz="1200" b="0">
                <a:solidFill>
                  <a:srgbClr val="000000"/>
                </a:solidFill>
                <a:latin typeface="Arial"/>
              </a:rPr>
              <a:t>Oletko kokenut epäasiallista käytöstä valmentajien tai muiden aikuisten toimesta.</a:t>
            </a:r>
          </a:p>
        </p:txBody>
      </p:sp>
      <p:graphicFrame>
        <p:nvGraphicFramePr>
          <p:cNvPr id="8" name="Chart"/>
          <p:cNvGraphicFramePr>
            <a:graphicFrameLocks noGrp="1"/>
          </p:cNvGraphicFramePr>
          <p:nvPr/>
        </p:nvGraphicFramePr>
        <p:xfrm>
          <a:off x="457200" y="1773238"/>
          <a:ext cx="8229600" cy="44640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720080"/>
          </a:xfrm>
        </p:spPr>
        <p:txBody>
          <a:bodyPr>
            <a:normAutofit/>
          </a:bodyPr>
          <a:lstStyle>
            <a:lvl1pPr algn="l">
              <a:defRPr/>
            </a:lvl1pPr>
          </a:lstStyle>
          <a:p>
            <a:r>
              <a:rPr lang="en-US" sz="1600" b="1">
                <a:solidFill>
                  <a:srgbClr val="000000"/>
                </a:solidFill>
                <a:latin typeface="Arial"/>
              </a:rPr>
              <a:t>Kilpaileminen on minulle mielekästä</a:t>
            </a:r>
          </a:p>
        </p:txBody>
      </p:sp>
      <p:sp>
        <p:nvSpPr>
          <p:cNvPr id="7" name="Text"/>
          <p:cNvSpPr>
            <a:spLocks noGrp="1"/>
          </p:cNvSpPr>
          <p:nvPr>
            <p:ph type="body" sz="quarter" idx="13"/>
          </p:nvPr>
        </p:nvSpPr>
        <p:spPr>
          <a:xfrm>
            <a:off x="457200" y="1125537"/>
            <a:ext cx="8229600" cy="540000"/>
          </a:xfrm>
        </p:spPr>
        <p:txBody>
          <a:bodyPr>
            <a:normAutofit/>
          </a:bodyPr>
          <a:lstStyle>
            <a:lvl1pPr marL="0" indent="0" algn="l">
              <a:buNone/>
              <a:defRPr baseline="0"/>
            </a:lvl1pPr>
          </a:lstStyle>
          <a:p>
            <a:r>
              <a:rPr lang="en-US" sz="1200" b="0">
                <a:solidFill>
                  <a:srgbClr val="000000"/>
                </a:solidFill>
                <a:latin typeface="Arial"/>
              </a:rPr>
              <a:t>(1 = Ei pidä lainkaan paikkaansa, 5 = Pitää täysin paikkansa)</a:t>
            </a:r>
          </a:p>
        </p:txBody>
      </p:sp>
      <p:graphicFrame>
        <p:nvGraphicFramePr>
          <p:cNvPr id="8" name="Chart"/>
          <p:cNvGraphicFramePr>
            <a:graphicFrameLocks noGrp="1"/>
          </p:cNvGraphicFramePr>
          <p:nvPr/>
        </p:nvGraphicFramePr>
        <p:xfrm>
          <a:off x="457200" y="1773238"/>
          <a:ext cx="8229600" cy="44640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720080"/>
          </a:xfrm>
        </p:spPr>
        <p:txBody>
          <a:bodyPr>
            <a:normAutofit/>
          </a:bodyPr>
          <a:lstStyle>
            <a:lvl1pPr algn="l">
              <a:defRPr/>
            </a:lvl1pPr>
          </a:lstStyle>
          <a:p>
            <a:r>
              <a:rPr lang="en-US" sz="1600" b="1">
                <a:solidFill>
                  <a:srgbClr val="000000"/>
                </a:solidFill>
                <a:latin typeface="Arial"/>
              </a:rPr>
              <a:t>Saan kannustusta valmentajiltani kilpailutilanteissa</a:t>
            </a:r>
          </a:p>
        </p:txBody>
      </p:sp>
      <p:sp>
        <p:nvSpPr>
          <p:cNvPr id="7" name="Text"/>
          <p:cNvSpPr>
            <a:spLocks noGrp="1"/>
          </p:cNvSpPr>
          <p:nvPr>
            <p:ph type="body" sz="quarter" idx="13"/>
          </p:nvPr>
        </p:nvSpPr>
        <p:spPr>
          <a:xfrm>
            <a:off x="457200" y="1125537"/>
            <a:ext cx="8229600" cy="540000"/>
          </a:xfrm>
        </p:spPr>
        <p:txBody>
          <a:bodyPr>
            <a:normAutofit/>
          </a:bodyPr>
          <a:lstStyle>
            <a:lvl1pPr marL="0" indent="0" algn="l">
              <a:buNone/>
              <a:defRPr baseline="0"/>
            </a:lvl1pPr>
          </a:lstStyle>
          <a:p>
            <a:r>
              <a:rPr lang="en-US" sz="1200" b="0">
                <a:solidFill>
                  <a:srgbClr val="000000"/>
                </a:solidFill>
                <a:latin typeface="Arial"/>
              </a:rPr>
              <a:t>(1 = Ei pidä lainkaan paikkaansa, 5 = Pitää täysin paikkansa)</a:t>
            </a:r>
          </a:p>
        </p:txBody>
      </p:sp>
      <p:graphicFrame>
        <p:nvGraphicFramePr>
          <p:cNvPr id="8" name="Chart"/>
          <p:cNvGraphicFramePr>
            <a:graphicFrameLocks noGrp="1"/>
          </p:cNvGraphicFramePr>
          <p:nvPr/>
        </p:nvGraphicFramePr>
        <p:xfrm>
          <a:off x="457200" y="1773238"/>
          <a:ext cx="8229600" cy="44640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720080"/>
          </a:xfrm>
        </p:spPr>
        <p:txBody>
          <a:bodyPr>
            <a:normAutofit/>
          </a:bodyPr>
          <a:lstStyle>
            <a:lvl1pPr algn="l">
              <a:defRPr/>
            </a:lvl1pPr>
          </a:lstStyle>
          <a:p>
            <a:r>
              <a:rPr lang="en-US" sz="1600" b="1">
                <a:solidFill>
                  <a:srgbClr val="000000"/>
                </a:solidFill>
                <a:latin typeface="Arial"/>
              </a:rPr>
              <a:t>Perheelleni on tärkeää, että menestyn kilpailuissa</a:t>
            </a:r>
          </a:p>
        </p:txBody>
      </p:sp>
      <p:sp>
        <p:nvSpPr>
          <p:cNvPr id="7" name="Text"/>
          <p:cNvSpPr>
            <a:spLocks noGrp="1"/>
          </p:cNvSpPr>
          <p:nvPr>
            <p:ph type="body" sz="quarter" idx="13"/>
          </p:nvPr>
        </p:nvSpPr>
        <p:spPr>
          <a:xfrm>
            <a:off x="457200" y="1125537"/>
            <a:ext cx="8229600" cy="540000"/>
          </a:xfrm>
        </p:spPr>
        <p:txBody>
          <a:bodyPr>
            <a:normAutofit/>
          </a:bodyPr>
          <a:lstStyle>
            <a:lvl1pPr marL="0" indent="0" algn="l">
              <a:buNone/>
              <a:defRPr baseline="0"/>
            </a:lvl1pPr>
          </a:lstStyle>
          <a:p>
            <a:r>
              <a:rPr lang="en-US" sz="1200" b="0">
                <a:solidFill>
                  <a:srgbClr val="000000"/>
                </a:solidFill>
                <a:latin typeface="Arial"/>
              </a:rPr>
              <a:t>(1 = Ei pidä lainkaan paikkaansa, 5 = Pitää täysin paikkansa)</a:t>
            </a:r>
          </a:p>
        </p:txBody>
      </p:sp>
      <p:graphicFrame>
        <p:nvGraphicFramePr>
          <p:cNvPr id="8" name="Chart"/>
          <p:cNvGraphicFramePr>
            <a:graphicFrameLocks noGrp="1"/>
          </p:cNvGraphicFramePr>
          <p:nvPr/>
        </p:nvGraphicFramePr>
        <p:xfrm>
          <a:off x="457200" y="1773238"/>
          <a:ext cx="8229600" cy="44640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720080"/>
          </a:xfrm>
        </p:spPr>
        <p:txBody>
          <a:bodyPr>
            <a:normAutofit lnSpcReduction="20000"/>
          </a:bodyPr>
          <a:lstStyle>
            <a:lvl1pPr algn="l">
              <a:defRPr/>
            </a:lvl1pPr>
          </a:lstStyle>
          <a:p>
            <a:r>
              <a:rPr lang="en-US"/>
              <a:t> </a:t>
            </a:r>
            <a:endParaRPr lang="fi-FI" dirty="0"/>
          </a:p>
        </p:txBody>
      </p:sp>
      <p:sp>
        <p:nvSpPr>
          <p:cNvPr id="7" name="Text"/>
          <p:cNvSpPr>
            <a:spLocks noGrp="1"/>
          </p:cNvSpPr>
          <p:nvPr>
            <p:ph type="body" sz="quarter" idx="13"/>
          </p:nvPr>
        </p:nvSpPr>
        <p:spPr>
          <a:xfrm>
            <a:off x="457200" y="1125537"/>
            <a:ext cx="8229600" cy="540000"/>
          </a:xfrm>
        </p:spPr>
        <p:txBody>
          <a:bodyPr>
            <a:normAutofit/>
          </a:bodyPr>
          <a:lstStyle>
            <a:lvl1pPr marL="0" indent="0" algn="l">
              <a:buNone/>
              <a:defRPr baseline="0"/>
            </a:lvl1pPr>
          </a:lstStyle>
          <a:p>
            <a:r>
              <a:rPr lang="en-US" sz="1200" b="0">
                <a:solidFill>
                  <a:srgbClr val="000000"/>
                </a:solidFill>
                <a:latin typeface="Arial"/>
              </a:rPr>
              <a:t>Ryhmällämme / joukkueellamme on kilpailuja</a:t>
            </a:r>
          </a:p>
        </p:txBody>
      </p:sp>
      <p:graphicFrame>
        <p:nvGraphicFramePr>
          <p:cNvPr id="8" name="Chart"/>
          <p:cNvGraphicFramePr>
            <a:graphicFrameLocks noGrp="1"/>
          </p:cNvGraphicFramePr>
          <p:nvPr/>
        </p:nvGraphicFramePr>
        <p:xfrm>
          <a:off x="457200" y="1773238"/>
          <a:ext cx="8229600" cy="44640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720080"/>
          </a:xfrm>
        </p:spPr>
        <p:txBody>
          <a:bodyPr>
            <a:normAutofit/>
          </a:bodyPr>
          <a:lstStyle>
            <a:lvl1pPr algn="l">
              <a:defRPr/>
            </a:lvl1pPr>
          </a:lstStyle>
          <a:p>
            <a:r>
              <a:rPr lang="en-US" sz="1600" b="1">
                <a:solidFill>
                  <a:srgbClr val="000000"/>
                </a:solidFill>
                <a:latin typeface="Arial"/>
              </a:rPr>
              <a:t>Viihdyn treeneissä hyvin</a:t>
            </a:r>
          </a:p>
        </p:txBody>
      </p:sp>
      <p:sp>
        <p:nvSpPr>
          <p:cNvPr id="7" name="Text"/>
          <p:cNvSpPr>
            <a:spLocks noGrp="1"/>
          </p:cNvSpPr>
          <p:nvPr>
            <p:ph type="body" sz="quarter" idx="13"/>
          </p:nvPr>
        </p:nvSpPr>
        <p:spPr>
          <a:xfrm>
            <a:off x="457200" y="1125537"/>
            <a:ext cx="8229600" cy="540000"/>
          </a:xfrm>
        </p:spPr>
        <p:txBody>
          <a:bodyPr>
            <a:normAutofit/>
          </a:bodyPr>
          <a:lstStyle>
            <a:lvl1pPr marL="0" indent="0" algn="l">
              <a:buNone/>
              <a:defRPr baseline="0"/>
            </a:lvl1pPr>
          </a:lstStyle>
          <a:p>
            <a:r>
              <a:rPr lang="en-US" sz="1200" b="0">
                <a:solidFill>
                  <a:srgbClr val="000000"/>
                </a:solidFill>
                <a:latin typeface="Arial"/>
              </a:rPr>
              <a:t>(1 = Ei pidä lainkaan paikkaansa, 5 = Pitää täysin paikkansa)</a:t>
            </a:r>
          </a:p>
        </p:txBody>
      </p:sp>
      <p:graphicFrame>
        <p:nvGraphicFramePr>
          <p:cNvPr id="8" name="Chart"/>
          <p:cNvGraphicFramePr>
            <a:graphicFrameLocks noGrp="1"/>
          </p:cNvGraphicFramePr>
          <p:nvPr/>
        </p:nvGraphicFramePr>
        <p:xfrm>
          <a:off x="457200" y="1773238"/>
          <a:ext cx="8229600" cy="44640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720080"/>
          </a:xfrm>
        </p:spPr>
        <p:txBody>
          <a:bodyPr>
            <a:normAutofit/>
          </a:bodyPr>
          <a:lstStyle>
            <a:lvl1pPr algn="l">
              <a:defRPr/>
            </a:lvl1pPr>
          </a:lstStyle>
          <a:p>
            <a:r>
              <a:rPr lang="en-US" sz="1600" b="1">
                <a:solidFill>
                  <a:srgbClr val="000000"/>
                </a:solidFill>
                <a:latin typeface="Arial"/>
              </a:rPr>
              <a:t>Palautekysely nuorille</a:t>
            </a:r>
          </a:p>
        </p:txBody>
      </p:sp>
      <p:sp>
        <p:nvSpPr>
          <p:cNvPr id="7" name="Text"/>
          <p:cNvSpPr>
            <a:spLocks noGrp="1"/>
          </p:cNvSpPr>
          <p:nvPr>
            <p:ph type="body" sz="quarter" idx="13"/>
          </p:nvPr>
        </p:nvSpPr>
        <p:spPr>
          <a:xfrm>
            <a:off x="457200" y="1125537"/>
            <a:ext cx="8229600" cy="540000"/>
          </a:xfrm>
        </p:spPr>
        <p:txBody>
          <a:bodyPr>
            <a:normAutofit/>
          </a:bodyPr>
          <a:lstStyle>
            <a:lvl1pPr marL="0" indent="0" algn="l">
              <a:buNone/>
              <a:defRPr baseline="0"/>
            </a:lvl1pPr>
          </a:lstStyle>
          <a:p>
            <a:r>
              <a:rPr lang="en-US" sz="1200" b="0">
                <a:solidFill>
                  <a:srgbClr val="000000"/>
                </a:solidFill>
                <a:latin typeface="Arial"/>
              </a:rPr>
              <a:t>Seuran sijainti</a:t>
            </a:r>
          </a:p>
        </p:txBody>
      </p:sp>
      <p:graphicFrame>
        <p:nvGraphicFramePr>
          <p:cNvPr id="8" name="Chart"/>
          <p:cNvGraphicFramePr>
            <a:graphicFrameLocks noGrp="1"/>
          </p:cNvGraphicFramePr>
          <p:nvPr/>
        </p:nvGraphicFramePr>
        <p:xfrm>
          <a:off x="457200" y="1773238"/>
          <a:ext cx="8229600" cy="44640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720080"/>
          </a:xfrm>
        </p:spPr>
        <p:txBody>
          <a:bodyPr>
            <a:normAutofit/>
          </a:bodyPr>
          <a:lstStyle>
            <a:lvl1pPr algn="l">
              <a:defRPr/>
            </a:lvl1pPr>
          </a:lstStyle>
          <a:p>
            <a:r>
              <a:rPr lang="en-US" sz="1600" b="1">
                <a:solidFill>
                  <a:srgbClr val="000000"/>
                </a:solidFill>
                <a:latin typeface="Arial"/>
              </a:rPr>
              <a:t>Viihdyn hyvin ryhmässäni/joukkueessani</a:t>
            </a:r>
          </a:p>
        </p:txBody>
      </p:sp>
      <p:sp>
        <p:nvSpPr>
          <p:cNvPr id="7" name="Text"/>
          <p:cNvSpPr>
            <a:spLocks noGrp="1"/>
          </p:cNvSpPr>
          <p:nvPr>
            <p:ph type="body" sz="quarter" idx="13"/>
          </p:nvPr>
        </p:nvSpPr>
        <p:spPr>
          <a:xfrm>
            <a:off x="457200" y="1125537"/>
            <a:ext cx="8229600" cy="540000"/>
          </a:xfrm>
        </p:spPr>
        <p:txBody>
          <a:bodyPr>
            <a:normAutofit/>
          </a:bodyPr>
          <a:lstStyle>
            <a:lvl1pPr marL="0" indent="0" algn="l">
              <a:buNone/>
              <a:defRPr baseline="0"/>
            </a:lvl1pPr>
          </a:lstStyle>
          <a:p>
            <a:r>
              <a:rPr lang="en-US" sz="1200" b="0">
                <a:solidFill>
                  <a:srgbClr val="000000"/>
                </a:solidFill>
                <a:latin typeface="Arial"/>
              </a:rPr>
              <a:t>(1 = Ei pidä lainkaan paikkaansa, 5 = Pitää täysin paikkansa)</a:t>
            </a:r>
          </a:p>
        </p:txBody>
      </p:sp>
      <p:graphicFrame>
        <p:nvGraphicFramePr>
          <p:cNvPr id="8" name="Chart"/>
          <p:cNvGraphicFramePr>
            <a:graphicFrameLocks noGrp="1"/>
          </p:cNvGraphicFramePr>
          <p:nvPr/>
        </p:nvGraphicFramePr>
        <p:xfrm>
          <a:off x="457200" y="1773238"/>
          <a:ext cx="8229600" cy="44640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720080"/>
          </a:xfrm>
        </p:spPr>
        <p:txBody>
          <a:bodyPr>
            <a:normAutofit/>
          </a:bodyPr>
          <a:lstStyle>
            <a:lvl1pPr algn="l">
              <a:defRPr/>
            </a:lvl1pPr>
          </a:lstStyle>
          <a:p>
            <a:r>
              <a:rPr lang="en-US" sz="1600" b="1">
                <a:solidFill>
                  <a:srgbClr val="000000"/>
                </a:solidFill>
                <a:latin typeface="Arial"/>
              </a:rPr>
              <a:t>Joukkueessa/ryhmässämme on hyvä yhteishenki ja kannustava ilmapiiri</a:t>
            </a:r>
          </a:p>
        </p:txBody>
      </p:sp>
      <p:sp>
        <p:nvSpPr>
          <p:cNvPr id="7" name="Text"/>
          <p:cNvSpPr>
            <a:spLocks noGrp="1"/>
          </p:cNvSpPr>
          <p:nvPr>
            <p:ph type="body" sz="quarter" idx="13"/>
          </p:nvPr>
        </p:nvSpPr>
        <p:spPr>
          <a:xfrm>
            <a:off x="457200" y="1125537"/>
            <a:ext cx="8229600" cy="540000"/>
          </a:xfrm>
        </p:spPr>
        <p:txBody>
          <a:bodyPr>
            <a:normAutofit/>
          </a:bodyPr>
          <a:lstStyle>
            <a:lvl1pPr marL="0" indent="0" algn="l">
              <a:buNone/>
              <a:defRPr baseline="0"/>
            </a:lvl1pPr>
          </a:lstStyle>
          <a:p>
            <a:r>
              <a:rPr lang="en-US" sz="1200" b="0">
                <a:solidFill>
                  <a:srgbClr val="000000"/>
                </a:solidFill>
                <a:latin typeface="Arial"/>
              </a:rPr>
              <a:t>(1 = Ei pidä lainkaan paikkaansa, 5 = Pitää täysin paikkansa)</a:t>
            </a:r>
          </a:p>
        </p:txBody>
      </p:sp>
      <p:graphicFrame>
        <p:nvGraphicFramePr>
          <p:cNvPr id="8" name="Chart"/>
          <p:cNvGraphicFramePr>
            <a:graphicFrameLocks noGrp="1"/>
          </p:cNvGraphicFramePr>
          <p:nvPr/>
        </p:nvGraphicFramePr>
        <p:xfrm>
          <a:off x="457200" y="1773238"/>
          <a:ext cx="8229600" cy="44640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720080"/>
          </a:xfrm>
        </p:spPr>
        <p:txBody>
          <a:bodyPr>
            <a:normAutofit/>
          </a:bodyPr>
          <a:lstStyle>
            <a:lvl1pPr algn="l">
              <a:defRPr/>
            </a:lvl1pPr>
          </a:lstStyle>
          <a:p>
            <a:r>
              <a:rPr lang="en-US" sz="1600" b="1">
                <a:solidFill>
                  <a:srgbClr val="000000"/>
                </a:solidFill>
                <a:latin typeface="Arial"/>
              </a:rPr>
              <a:t>Minua on kiusattu ryhmässä</a:t>
            </a:r>
          </a:p>
        </p:txBody>
      </p:sp>
      <p:sp>
        <p:nvSpPr>
          <p:cNvPr id="7" name="Text"/>
          <p:cNvSpPr>
            <a:spLocks noGrp="1"/>
          </p:cNvSpPr>
          <p:nvPr>
            <p:ph type="body" sz="quarter" idx="13"/>
          </p:nvPr>
        </p:nvSpPr>
        <p:spPr>
          <a:xfrm>
            <a:off x="457200" y="1125537"/>
            <a:ext cx="8229600" cy="540000"/>
          </a:xfrm>
        </p:spPr>
        <p:txBody>
          <a:bodyPr>
            <a:normAutofit/>
          </a:bodyPr>
          <a:lstStyle>
            <a:lvl1pPr marL="0" indent="0" algn="l">
              <a:buNone/>
              <a:defRPr baseline="0"/>
            </a:lvl1pPr>
          </a:lstStyle>
          <a:p>
            <a:r>
              <a:rPr lang="en-US" sz="1200" b="0">
                <a:solidFill>
                  <a:srgbClr val="000000"/>
                </a:solidFill>
                <a:latin typeface="Arial"/>
              </a:rPr>
              <a:t>(1 = Ei pidä lainkaan paikkaansa, 5 = Pitää täysin paikkansa)</a:t>
            </a:r>
          </a:p>
        </p:txBody>
      </p:sp>
      <p:graphicFrame>
        <p:nvGraphicFramePr>
          <p:cNvPr id="8" name="Chart"/>
          <p:cNvGraphicFramePr>
            <a:graphicFrameLocks noGrp="1"/>
          </p:cNvGraphicFramePr>
          <p:nvPr/>
        </p:nvGraphicFramePr>
        <p:xfrm>
          <a:off x="457200" y="1773238"/>
          <a:ext cx="8229600" cy="44640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1143000"/>
          </a:xfrm>
        </p:spPr>
        <p:txBody>
          <a:bodyPr>
            <a:normAutofit/>
          </a:bodyPr>
          <a:lstStyle>
            <a:lvl1pPr algn="l">
              <a:defRPr/>
            </a:lvl1pPr>
          </a:lstStyle>
          <a:p>
            <a:r>
              <a:rPr lang="en-US" sz="1600" b="1">
                <a:solidFill>
                  <a:srgbClr val="000000"/>
                </a:solidFill>
                <a:latin typeface="Arial"/>
              </a:rPr>
              <a:t>Mikä on parasta urheiluharrastuksessa? (Kaikki vastaajat)</a:t>
            </a:r>
          </a:p>
        </p:txBody>
      </p:sp>
      <p:sp>
        <p:nvSpPr>
          <p:cNvPr id="8" name="Content"/>
          <p:cNvSpPr>
            <a:spLocks noGrp="1"/>
          </p:cNvSpPr>
          <p:nvPr>
            <p:ph sz="quarter" idx="13"/>
          </p:nvPr>
        </p:nvSpPr>
        <p:spPr>
          <a:xfrm>
            <a:off x="457200" y="1557338"/>
            <a:ext cx="8229600" cy="4679974"/>
          </a:xfrm>
        </p:spPr>
        <p:txBody>
          <a:bodyPr>
            <a:normAutofit/>
          </a:bodyPr>
          <a:lstStyle>
            <a:lvl1pPr marL="457200" indent="-457200" algn="l">
              <a:buFont typeface="Arial" pitchFamily="34" charset="0"/>
              <a:buChar char="•"/>
              <a:defRPr/>
            </a:lvl1pPr>
            <a:lvl2pPr marL="457200" indent="0">
              <a:buNone/>
              <a:defRPr/>
            </a:lvl2pPr>
          </a:lstStyle>
          <a:p>
            <a:r>
              <a:rPr lang="en-US" sz="1200" b="0">
                <a:solidFill>
                  <a:srgbClr val="000000"/>
                </a:solidFill>
                <a:latin typeface="Arial"/>
              </a:rPr>
              <a:t>kaverit ja onnistumiset</a:t>
            </a:r>
          </a:p>
          <a:p>
            <a:pPr>
              <a:spcBef>
                <a:spcPct val="90000"/>
              </a:spcBef>
            </a:pPr>
            <a:r>
              <a:rPr lang="en-US" sz="1200" b="0">
                <a:solidFill>
                  <a:srgbClr val="000000"/>
                </a:solidFill>
                <a:latin typeface="Arial"/>
              </a:rPr>
              <a:t>Loistava valmentaja, joka kannustaa ja auttaa parantamaan taitojaan ja jonka treeneissä kehittyy joka kerta.</a:t>
            </a:r>
          </a:p>
          <a:p>
            <a:pPr>
              <a:spcBef>
                <a:spcPct val="90000"/>
              </a:spcBef>
            </a:pPr>
            <a:r>
              <a:rPr lang="en-US" sz="1200" b="0">
                <a:solidFill>
                  <a:srgbClr val="000000"/>
                </a:solidFill>
                <a:latin typeface="Arial"/>
              </a:rPr>
              <a:t>Kavereiden kanssa pelaaminen.</a:t>
            </a:r>
          </a:p>
          <a:p>
            <a:pPr>
              <a:spcBef>
                <a:spcPct val="90000"/>
              </a:spcBef>
            </a:pPr>
            <a:r>
              <a:rPr lang="en-US" sz="1200" b="0">
                <a:solidFill>
                  <a:srgbClr val="000000"/>
                </a:solidFill>
                <a:latin typeface="Arial"/>
              </a:rPr>
              <a:t>Hyvä henki ja hyvät treeni ohjelmat.</a:t>
            </a:r>
          </a:p>
          <a:p>
            <a:pPr>
              <a:spcBef>
                <a:spcPct val="90000"/>
              </a:spcBef>
            </a:pPr>
            <a:r>
              <a:rPr lang="en-US" sz="1200" b="0">
                <a:solidFill>
                  <a:srgbClr val="000000"/>
                </a:solidFill>
                <a:latin typeface="Arial"/>
              </a:rPr>
              <a:t>Squashin pelaaminen, eli normaali peli.</a:t>
            </a:r>
          </a:p>
          <a:p>
            <a:pPr>
              <a:spcBef>
                <a:spcPct val="90000"/>
              </a:spcBef>
            </a:pPr>
            <a:r>
              <a:rPr lang="en-US" sz="1200" b="0">
                <a:solidFill>
                  <a:srgbClr val="000000"/>
                </a:solidFill>
                <a:latin typeface="Arial"/>
              </a:rPr>
              <a:t>On mukava joskus oppia uusia asioita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1143000"/>
          </a:xfrm>
        </p:spPr>
        <p:txBody>
          <a:bodyPr>
            <a:normAutofit/>
          </a:bodyPr>
          <a:lstStyle>
            <a:lvl1pPr algn="l">
              <a:defRPr/>
            </a:lvl1pPr>
          </a:lstStyle>
          <a:p>
            <a:r>
              <a:rPr lang="en-US" sz="1600" b="1">
                <a:solidFill>
                  <a:srgbClr val="000000"/>
                </a:solidFill>
                <a:latin typeface="Arial"/>
              </a:rPr>
              <a:t>Mikä urheiluharrastuksessa on epämieluisinta? (Kaikki vastaajat)</a:t>
            </a:r>
          </a:p>
        </p:txBody>
      </p:sp>
      <p:sp>
        <p:nvSpPr>
          <p:cNvPr id="8" name="Content"/>
          <p:cNvSpPr>
            <a:spLocks noGrp="1"/>
          </p:cNvSpPr>
          <p:nvPr>
            <p:ph sz="quarter" idx="13"/>
          </p:nvPr>
        </p:nvSpPr>
        <p:spPr>
          <a:xfrm>
            <a:off x="457200" y="1557338"/>
            <a:ext cx="8229600" cy="4679974"/>
          </a:xfrm>
        </p:spPr>
        <p:txBody>
          <a:bodyPr>
            <a:normAutofit/>
          </a:bodyPr>
          <a:lstStyle>
            <a:lvl1pPr marL="457200" indent="-457200" algn="l">
              <a:buFont typeface="Arial" pitchFamily="34" charset="0"/>
              <a:buChar char="•"/>
              <a:defRPr/>
            </a:lvl1pPr>
            <a:lvl2pPr marL="457200" indent="0">
              <a:buNone/>
              <a:defRPr/>
            </a:lvl2pPr>
          </a:lstStyle>
          <a:p>
            <a:r>
              <a:rPr lang="en-US" sz="1200" b="0">
                <a:solidFill>
                  <a:srgbClr val="000000"/>
                </a:solidFill>
                <a:latin typeface="Arial"/>
              </a:rPr>
              <a:t>huonot aikataulut</a:t>
            </a:r>
          </a:p>
          <a:p>
            <a:pPr>
              <a:spcBef>
                <a:spcPct val="90000"/>
              </a:spcBef>
            </a:pPr>
            <a:r>
              <a:rPr lang="en-US" sz="1200" b="0">
                <a:solidFill>
                  <a:srgbClr val="000000"/>
                </a:solidFill>
                <a:latin typeface="Arial"/>
              </a:rPr>
              <a:t>Haluasin lisää treenejä, mutta minulla ei ole aikaa:/</a:t>
            </a:r>
          </a:p>
          <a:p>
            <a:pPr>
              <a:spcBef>
                <a:spcPct val="90000"/>
              </a:spcBef>
            </a:pPr>
            <a:r>
              <a:rPr lang="en-US" sz="1200" b="0">
                <a:solidFill>
                  <a:srgbClr val="000000"/>
                </a:solidFill>
                <a:latin typeface="Arial"/>
              </a:rPr>
              <a:t>En tiedä.</a:t>
            </a:r>
          </a:p>
          <a:p>
            <a:pPr>
              <a:spcBef>
                <a:spcPct val="90000"/>
              </a:spcBef>
            </a:pPr>
            <a:r>
              <a:rPr lang="en-US" sz="1200" b="0">
                <a:solidFill>
                  <a:srgbClr val="000000"/>
                </a:solidFill>
                <a:latin typeface="Arial"/>
              </a:rPr>
              <a:t>Ei mikään.</a:t>
            </a:r>
          </a:p>
          <a:p>
            <a:pPr>
              <a:spcBef>
                <a:spcPct val="90000"/>
              </a:spcBef>
            </a:pPr>
            <a:r>
              <a:rPr lang="en-US" sz="1200" b="0">
                <a:solidFill>
                  <a:srgbClr val="000000"/>
                </a:solidFill>
                <a:latin typeface="Arial"/>
              </a:rPr>
              <a:t>En tiedä.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720080"/>
          </a:xfrm>
        </p:spPr>
        <p:txBody>
          <a:bodyPr>
            <a:normAutofit/>
          </a:bodyPr>
          <a:lstStyle>
            <a:lvl1pPr algn="l">
              <a:defRPr/>
            </a:lvl1pPr>
          </a:lstStyle>
          <a:p>
            <a:r>
              <a:rPr lang="en-US" sz="2400" b="1">
                <a:solidFill>
                  <a:srgbClr val="000000"/>
                </a:solidFill>
                <a:latin typeface="Arial"/>
              </a:rPr>
              <a:t>Harjoittelu</a:t>
            </a:r>
          </a:p>
        </p:txBody>
      </p:sp>
      <p:sp>
        <p:nvSpPr>
          <p:cNvPr id="7" name="Text"/>
          <p:cNvSpPr>
            <a:spLocks noGrp="1"/>
          </p:cNvSpPr>
          <p:nvPr>
            <p:ph type="body" sz="quarter" idx="13"/>
          </p:nvPr>
        </p:nvSpPr>
        <p:spPr>
          <a:xfrm>
            <a:off x="457200" y="1125537"/>
            <a:ext cx="8229600" cy="540000"/>
          </a:xfrm>
        </p:spPr>
        <p:txBody>
          <a:bodyPr/>
          <a:lstStyle>
            <a:lvl1pPr marL="0" indent="0" algn="l">
              <a:buNone/>
              <a:defRPr baseline="0"/>
            </a:lvl1pPr>
          </a:lstStyle>
          <a:p>
            <a:r>
              <a:rPr lang="en-US" sz="1200" b="0">
                <a:solidFill>
                  <a:srgbClr val="000000"/>
                </a:solidFill>
                <a:latin typeface="Arial"/>
              </a:rPr>
              <a:t> </a:t>
            </a:r>
          </a:p>
        </p:txBody>
      </p:sp>
      <p:graphicFrame>
        <p:nvGraphicFramePr>
          <p:cNvPr id="8" name="Chart"/>
          <p:cNvGraphicFramePr>
            <a:graphicFrameLocks noGrp="1"/>
          </p:cNvGraphicFramePr>
          <p:nvPr/>
        </p:nvGraphicFramePr>
        <p:xfrm>
          <a:off x="457200" y="1773238"/>
          <a:ext cx="8229600" cy="44640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720080"/>
          </a:xfrm>
        </p:spPr>
        <p:txBody>
          <a:bodyPr>
            <a:normAutofit/>
          </a:bodyPr>
          <a:lstStyle>
            <a:lvl1pPr algn="l">
              <a:defRPr/>
            </a:lvl1pPr>
          </a:lstStyle>
          <a:p>
            <a:r>
              <a:rPr lang="en-US" sz="2400" b="1">
                <a:solidFill>
                  <a:srgbClr val="000000"/>
                </a:solidFill>
                <a:latin typeface="Arial"/>
              </a:rPr>
              <a:t>Ohjaus ja valmennus</a:t>
            </a:r>
          </a:p>
        </p:txBody>
      </p:sp>
      <p:sp>
        <p:nvSpPr>
          <p:cNvPr id="7" name="Text"/>
          <p:cNvSpPr>
            <a:spLocks noGrp="1"/>
          </p:cNvSpPr>
          <p:nvPr>
            <p:ph type="body" sz="quarter" idx="13"/>
          </p:nvPr>
        </p:nvSpPr>
        <p:spPr>
          <a:xfrm>
            <a:off x="457200" y="1125537"/>
            <a:ext cx="8229600" cy="540000"/>
          </a:xfrm>
        </p:spPr>
        <p:txBody>
          <a:bodyPr/>
          <a:lstStyle>
            <a:lvl1pPr marL="0" indent="0" algn="l">
              <a:buNone/>
              <a:defRPr baseline="0"/>
            </a:lvl1pPr>
          </a:lstStyle>
          <a:p>
            <a:r>
              <a:rPr lang="en-US" sz="1200" b="0">
                <a:solidFill>
                  <a:srgbClr val="000000"/>
                </a:solidFill>
                <a:latin typeface="Arial"/>
              </a:rPr>
              <a:t> </a:t>
            </a:r>
          </a:p>
        </p:txBody>
      </p:sp>
      <p:graphicFrame>
        <p:nvGraphicFramePr>
          <p:cNvPr id="8" name="Chart"/>
          <p:cNvGraphicFramePr>
            <a:graphicFrameLocks noGrp="1"/>
          </p:cNvGraphicFramePr>
          <p:nvPr/>
        </p:nvGraphicFramePr>
        <p:xfrm>
          <a:off x="457200" y="1773238"/>
          <a:ext cx="8229600" cy="44640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720080"/>
          </a:xfrm>
        </p:spPr>
        <p:txBody>
          <a:bodyPr>
            <a:normAutofit/>
          </a:bodyPr>
          <a:lstStyle>
            <a:lvl1pPr algn="l">
              <a:defRPr/>
            </a:lvl1pPr>
          </a:lstStyle>
          <a:p>
            <a:r>
              <a:rPr lang="en-US" sz="2400" b="1">
                <a:solidFill>
                  <a:srgbClr val="000000"/>
                </a:solidFill>
                <a:latin typeface="Arial"/>
              </a:rPr>
              <a:t>Kilpailut/ottelut</a:t>
            </a:r>
          </a:p>
        </p:txBody>
      </p:sp>
      <p:sp>
        <p:nvSpPr>
          <p:cNvPr id="7" name="Text"/>
          <p:cNvSpPr>
            <a:spLocks noGrp="1"/>
          </p:cNvSpPr>
          <p:nvPr>
            <p:ph type="body" sz="quarter" idx="13"/>
          </p:nvPr>
        </p:nvSpPr>
        <p:spPr>
          <a:xfrm>
            <a:off x="457200" y="1125537"/>
            <a:ext cx="8229600" cy="540000"/>
          </a:xfrm>
        </p:spPr>
        <p:txBody>
          <a:bodyPr/>
          <a:lstStyle>
            <a:lvl1pPr marL="0" indent="0" algn="l">
              <a:buNone/>
              <a:defRPr baseline="0"/>
            </a:lvl1pPr>
          </a:lstStyle>
          <a:p>
            <a:r>
              <a:rPr lang="en-US" sz="1200" b="0">
                <a:solidFill>
                  <a:srgbClr val="000000"/>
                </a:solidFill>
                <a:latin typeface="Arial"/>
              </a:rPr>
              <a:t> </a:t>
            </a:r>
          </a:p>
        </p:txBody>
      </p:sp>
      <p:graphicFrame>
        <p:nvGraphicFramePr>
          <p:cNvPr id="8" name="Chart"/>
          <p:cNvGraphicFramePr>
            <a:graphicFrameLocks noGrp="1"/>
          </p:cNvGraphicFramePr>
          <p:nvPr/>
        </p:nvGraphicFramePr>
        <p:xfrm>
          <a:off x="457200" y="1773238"/>
          <a:ext cx="8229600" cy="44640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720080"/>
          </a:xfrm>
        </p:spPr>
        <p:txBody>
          <a:bodyPr>
            <a:normAutofit/>
          </a:bodyPr>
          <a:lstStyle>
            <a:lvl1pPr algn="l">
              <a:defRPr/>
            </a:lvl1pPr>
          </a:lstStyle>
          <a:p>
            <a:r>
              <a:rPr lang="en-US" sz="2400" b="1">
                <a:solidFill>
                  <a:srgbClr val="000000"/>
                </a:solidFill>
                <a:latin typeface="Arial"/>
              </a:rPr>
              <a:t>Ryhmähenki</a:t>
            </a:r>
          </a:p>
        </p:txBody>
      </p:sp>
      <p:sp>
        <p:nvSpPr>
          <p:cNvPr id="7" name="Text"/>
          <p:cNvSpPr>
            <a:spLocks noGrp="1"/>
          </p:cNvSpPr>
          <p:nvPr>
            <p:ph type="body" sz="quarter" idx="13"/>
          </p:nvPr>
        </p:nvSpPr>
        <p:spPr>
          <a:xfrm>
            <a:off x="457200" y="1125537"/>
            <a:ext cx="8229600" cy="540000"/>
          </a:xfrm>
        </p:spPr>
        <p:txBody>
          <a:bodyPr/>
          <a:lstStyle>
            <a:lvl1pPr marL="0" indent="0" algn="l">
              <a:buNone/>
              <a:defRPr baseline="0"/>
            </a:lvl1pPr>
          </a:lstStyle>
          <a:p>
            <a:r>
              <a:rPr lang="en-US" sz="1200" b="0">
                <a:solidFill>
                  <a:srgbClr val="000000"/>
                </a:solidFill>
                <a:latin typeface="Arial"/>
              </a:rPr>
              <a:t> </a:t>
            </a:r>
          </a:p>
        </p:txBody>
      </p:sp>
      <p:graphicFrame>
        <p:nvGraphicFramePr>
          <p:cNvPr id="8" name="Chart"/>
          <p:cNvGraphicFramePr>
            <a:graphicFrameLocks noGrp="1"/>
          </p:cNvGraphicFramePr>
          <p:nvPr/>
        </p:nvGraphicFramePr>
        <p:xfrm>
          <a:off x="457200" y="1773238"/>
          <a:ext cx="8229600" cy="44640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720080"/>
          </a:xfrm>
        </p:spPr>
        <p:txBody>
          <a:bodyPr>
            <a:normAutofit fontScale="90000"/>
          </a:bodyPr>
          <a:lstStyle>
            <a:lvl1pPr algn="l">
              <a:defRPr/>
            </a:lvl1pPr>
          </a:lstStyle>
          <a:p>
            <a:r>
              <a:rPr lang="en-US" sz="2400" b="1" dirty="0" err="1">
                <a:solidFill>
                  <a:srgbClr val="000000"/>
                </a:solidFill>
                <a:latin typeface="Arial"/>
              </a:rPr>
              <a:t>Kokonaiskeskiarvot</a:t>
            </a:r>
            <a:br>
              <a:rPr lang="en-US" sz="2400" b="1" dirty="0">
                <a:solidFill>
                  <a:srgbClr val="000000"/>
                </a:solidFill>
                <a:latin typeface="Arial"/>
              </a:rPr>
            </a:br>
            <a:r>
              <a:rPr lang="en-US" sz="2400" b="1" i="1" dirty="0" err="1">
                <a:solidFill>
                  <a:srgbClr val="000000"/>
                </a:solidFill>
                <a:latin typeface="Arial"/>
              </a:rPr>
              <a:t>Nuoret</a:t>
            </a:r>
            <a:endParaRPr lang="en-US" sz="2400" b="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7" name="Text"/>
          <p:cNvSpPr>
            <a:spLocks noGrp="1"/>
          </p:cNvSpPr>
          <p:nvPr>
            <p:ph type="body" sz="quarter" idx="13"/>
          </p:nvPr>
        </p:nvSpPr>
        <p:spPr>
          <a:xfrm>
            <a:off x="457200" y="1125537"/>
            <a:ext cx="8229600" cy="540000"/>
          </a:xfrm>
        </p:spPr>
        <p:txBody>
          <a:bodyPr/>
          <a:lstStyle>
            <a:lvl1pPr marL="0" indent="0" algn="l">
              <a:buNone/>
              <a:defRPr baseline="0"/>
            </a:lvl1pPr>
          </a:lstStyle>
          <a:p>
            <a:r>
              <a:rPr lang="en-US" sz="1200" b="0">
                <a:solidFill>
                  <a:srgbClr val="000000"/>
                </a:solidFill>
                <a:latin typeface="Arial"/>
              </a:rPr>
              <a:t> </a:t>
            </a:r>
          </a:p>
        </p:txBody>
      </p:sp>
      <p:graphicFrame>
        <p:nvGraphicFramePr>
          <p:cNvPr id="8" name="Chart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4216927"/>
              </p:ext>
            </p:extLst>
          </p:nvPr>
        </p:nvGraphicFramePr>
        <p:xfrm>
          <a:off x="457200" y="1773238"/>
          <a:ext cx="8229600" cy="44640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1143000"/>
          </a:xfrm>
        </p:spPr>
        <p:txBody>
          <a:bodyPr>
            <a:normAutofit/>
          </a:bodyPr>
          <a:lstStyle>
            <a:lvl1pPr algn="l">
              <a:defRPr/>
            </a:lvl1pPr>
          </a:lstStyle>
          <a:p>
            <a:r>
              <a:rPr lang="en-US" sz="1600" b="1">
                <a:solidFill>
                  <a:srgbClr val="000000"/>
                </a:solidFill>
                <a:latin typeface="Arial"/>
              </a:rPr>
              <a:t>Palautekysely nuorille - Seura (Kaikki vastaajat)</a:t>
            </a:r>
          </a:p>
        </p:txBody>
      </p:sp>
      <p:sp>
        <p:nvSpPr>
          <p:cNvPr id="8" name="Content"/>
          <p:cNvSpPr>
            <a:spLocks noGrp="1"/>
          </p:cNvSpPr>
          <p:nvPr>
            <p:ph sz="quarter" idx="13"/>
          </p:nvPr>
        </p:nvSpPr>
        <p:spPr>
          <a:xfrm>
            <a:off x="457200" y="1557338"/>
            <a:ext cx="8229600" cy="4679974"/>
          </a:xfrm>
        </p:spPr>
        <p:txBody>
          <a:bodyPr>
            <a:normAutofit/>
          </a:bodyPr>
          <a:lstStyle>
            <a:lvl1pPr marL="457200" indent="-457200" algn="l">
              <a:buFont typeface="Arial" pitchFamily="34" charset="0"/>
              <a:buChar char="•"/>
              <a:defRPr/>
            </a:lvl1pPr>
            <a:lvl2pPr marL="457200" indent="0">
              <a:buNone/>
              <a:defRPr/>
            </a:lvl2pPr>
          </a:lstStyle>
          <a:p>
            <a:r>
              <a:rPr lang="en-US" sz="1200" b="0">
                <a:solidFill>
                  <a:srgbClr val="000000"/>
                </a:solidFill>
                <a:latin typeface="Arial"/>
              </a:rPr>
              <a:t>ESRC</a:t>
            </a:r>
          </a:p>
          <a:p>
            <a:pPr>
              <a:spcBef>
                <a:spcPct val="90000"/>
              </a:spcBef>
            </a:pPr>
            <a:r>
              <a:rPr lang="en-US" sz="1200" b="0">
                <a:solidFill>
                  <a:srgbClr val="000000"/>
                </a:solidFill>
                <a:latin typeface="Arial"/>
              </a:rPr>
              <a:t>ESRC</a:t>
            </a:r>
          </a:p>
          <a:p>
            <a:pPr>
              <a:spcBef>
                <a:spcPct val="90000"/>
              </a:spcBef>
            </a:pPr>
            <a:r>
              <a:rPr lang="en-US" sz="1200" b="0">
                <a:solidFill>
                  <a:srgbClr val="000000"/>
                </a:solidFill>
                <a:latin typeface="Arial"/>
              </a:rPr>
              <a:t>Esrc</a:t>
            </a:r>
          </a:p>
          <a:p>
            <a:pPr>
              <a:spcBef>
                <a:spcPct val="90000"/>
              </a:spcBef>
            </a:pPr>
            <a:r>
              <a:rPr lang="en-US" sz="1200" b="0">
                <a:solidFill>
                  <a:srgbClr val="000000"/>
                </a:solidFill>
                <a:latin typeface="Arial"/>
              </a:rPr>
              <a:t>ESRc</a:t>
            </a:r>
          </a:p>
          <a:p>
            <a:pPr>
              <a:spcBef>
                <a:spcPct val="90000"/>
              </a:spcBef>
            </a:pPr>
            <a:r>
              <a:rPr lang="en-US" sz="1200" b="0">
                <a:solidFill>
                  <a:srgbClr val="000000"/>
                </a:solidFill>
                <a:latin typeface="Arial"/>
              </a:rPr>
              <a:t>Esrc</a:t>
            </a:r>
          </a:p>
          <a:p>
            <a:pPr>
              <a:spcBef>
                <a:spcPct val="90000"/>
              </a:spcBef>
            </a:pPr>
            <a:r>
              <a:rPr lang="en-US" sz="1200" b="0">
                <a:solidFill>
                  <a:srgbClr val="000000"/>
                </a:solidFill>
                <a:latin typeface="Arial"/>
              </a:rPr>
              <a:t>ESRC</a:t>
            </a:r>
          </a:p>
          <a:p>
            <a:pPr>
              <a:spcBef>
                <a:spcPct val="90000"/>
              </a:spcBef>
            </a:pPr>
            <a:r>
              <a:rPr lang="en-US" sz="1200" b="0">
                <a:solidFill>
                  <a:srgbClr val="000000"/>
                </a:solidFill>
                <a:latin typeface="Arial"/>
              </a:rPr>
              <a:t>ESRC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"/>
          <p:cNvSpPr>
            <a:spLocks noGrp="1"/>
          </p:cNvSpPr>
          <p:nvPr>
            <p:ph type="title"/>
          </p:nvPr>
        </p:nvSpPr>
        <p:spPr>
          <a:xfrm>
            <a:off x="457200" y="3780000"/>
            <a:ext cx="8229600" cy="1143000"/>
          </a:xfrm>
        </p:spPr>
        <p:txBody>
          <a:bodyPr>
            <a:normAutofit/>
          </a:bodyPr>
          <a:lstStyle>
            <a:lvl1pPr>
              <a:defRPr baseline="0"/>
            </a:lvl1pPr>
          </a:lstStyle>
          <a:p>
            <a:pPr algn="l"/>
            <a:r>
              <a:rPr lang="en-US" sz="2400" b="1">
                <a:solidFill>
                  <a:srgbClr val="000000"/>
                </a:solidFill>
                <a:latin typeface="Arial"/>
              </a:rPr>
              <a:t>Kiitos!</a:t>
            </a:r>
          </a:p>
        </p:txBody>
      </p:sp>
      <p:sp>
        <p:nvSpPr>
          <p:cNvPr id="8" name="Text"/>
          <p:cNvSpPr>
            <a:spLocks noGrp="1"/>
          </p:cNvSpPr>
          <p:nvPr>
            <p:ph type="body" sz="quarter" idx="13" hasCustomPrompt="1"/>
          </p:nvPr>
        </p:nvSpPr>
        <p:spPr>
          <a:xfrm>
            <a:off x="457200" y="5013176"/>
            <a:ext cx="8229600" cy="720725"/>
          </a:xfrm>
        </p:spPr>
        <p:txBody>
          <a:bodyPr>
            <a:normAutofit/>
          </a:bodyPr>
          <a:lstStyle>
            <a:lvl1pPr marL="0" indent="0" algn="r">
              <a:buNone/>
              <a:defRPr/>
            </a:lvl1pPr>
          </a:lstStyle>
          <a:p>
            <a:pPr algn="l"/>
            <a:r>
              <a:rPr lang="en-US" sz="1200" b="0">
                <a:solidFill>
                  <a:srgbClr val="000000"/>
                </a:solidFill>
                <a:latin typeface="Arial"/>
              </a:rPr>
              <a:t>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1143000"/>
          </a:xfrm>
        </p:spPr>
        <p:txBody>
          <a:bodyPr>
            <a:normAutofit/>
          </a:bodyPr>
          <a:lstStyle>
            <a:lvl1pPr algn="l">
              <a:defRPr/>
            </a:lvl1pPr>
          </a:lstStyle>
          <a:p>
            <a:r>
              <a:rPr lang="en-US" sz="1600" b="1">
                <a:solidFill>
                  <a:srgbClr val="000000"/>
                </a:solidFill>
                <a:latin typeface="Arial"/>
              </a:rPr>
              <a:t>Palautekysely nuorille - Joukkue / ryhmä (Kaikki vastaajat)</a:t>
            </a:r>
          </a:p>
        </p:txBody>
      </p:sp>
      <p:sp>
        <p:nvSpPr>
          <p:cNvPr id="8" name="Content"/>
          <p:cNvSpPr>
            <a:spLocks noGrp="1"/>
          </p:cNvSpPr>
          <p:nvPr>
            <p:ph sz="quarter" idx="13"/>
          </p:nvPr>
        </p:nvSpPr>
        <p:spPr>
          <a:xfrm>
            <a:off x="457200" y="1557338"/>
            <a:ext cx="8229600" cy="4679974"/>
          </a:xfrm>
        </p:spPr>
        <p:txBody>
          <a:bodyPr>
            <a:normAutofit/>
          </a:bodyPr>
          <a:lstStyle>
            <a:lvl1pPr marL="457200" indent="-457200" algn="l">
              <a:buFont typeface="Arial" pitchFamily="34" charset="0"/>
              <a:buChar char="•"/>
              <a:defRPr/>
            </a:lvl1pPr>
            <a:lvl2pPr marL="457200" indent="0">
              <a:buNone/>
              <a:defRPr/>
            </a:lvl2pPr>
          </a:lstStyle>
          <a:p>
            <a:r>
              <a:rPr lang="en-US" sz="1200" b="0">
                <a:solidFill>
                  <a:srgbClr val="000000"/>
                </a:solidFill>
                <a:latin typeface="Arial"/>
              </a:rPr>
              <a:t>Esport ke 14.45-15.45</a:t>
            </a:r>
          </a:p>
          <a:p>
            <a:pPr>
              <a:spcBef>
                <a:spcPct val="90000"/>
              </a:spcBef>
            </a:pPr>
            <a:r>
              <a:rPr lang="en-US" sz="1200" b="0">
                <a:solidFill>
                  <a:srgbClr val="000000"/>
                </a:solidFill>
                <a:latin typeface="Arial"/>
              </a:rPr>
              <a:t>Tehovalmennus ryhmä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720080"/>
          </a:xfrm>
        </p:spPr>
        <p:txBody>
          <a:bodyPr>
            <a:normAutofit/>
          </a:bodyPr>
          <a:lstStyle>
            <a:lvl1pPr algn="l">
              <a:defRPr/>
            </a:lvl1pPr>
          </a:lstStyle>
          <a:p>
            <a:r>
              <a:rPr lang="en-US" sz="1600" b="1">
                <a:solidFill>
                  <a:srgbClr val="000000"/>
                </a:solidFill>
                <a:latin typeface="Arial"/>
              </a:rPr>
              <a:t>Palautekysely nuorille</a:t>
            </a:r>
          </a:p>
        </p:txBody>
      </p:sp>
      <p:sp>
        <p:nvSpPr>
          <p:cNvPr id="7" name="Text"/>
          <p:cNvSpPr>
            <a:spLocks noGrp="1"/>
          </p:cNvSpPr>
          <p:nvPr>
            <p:ph type="body" sz="quarter" idx="13"/>
          </p:nvPr>
        </p:nvSpPr>
        <p:spPr>
          <a:xfrm>
            <a:off x="457200" y="1125537"/>
            <a:ext cx="8229600" cy="540000"/>
          </a:xfrm>
        </p:spPr>
        <p:txBody>
          <a:bodyPr>
            <a:normAutofit/>
          </a:bodyPr>
          <a:lstStyle>
            <a:lvl1pPr marL="0" indent="0" algn="l">
              <a:buNone/>
              <a:defRPr baseline="0"/>
            </a:lvl1pPr>
          </a:lstStyle>
          <a:p>
            <a:r>
              <a:rPr lang="en-US" sz="1200" b="0">
                <a:solidFill>
                  <a:srgbClr val="000000"/>
                </a:solidFill>
                <a:latin typeface="Arial"/>
              </a:rPr>
              <a:t>Onko seuranne Tähtiseura?</a:t>
            </a:r>
          </a:p>
        </p:txBody>
      </p:sp>
      <p:graphicFrame>
        <p:nvGraphicFramePr>
          <p:cNvPr id="8" name="Chart"/>
          <p:cNvGraphicFramePr>
            <a:graphicFrameLocks noGrp="1"/>
          </p:cNvGraphicFramePr>
          <p:nvPr/>
        </p:nvGraphicFramePr>
        <p:xfrm>
          <a:off x="457200" y="1773238"/>
          <a:ext cx="8229600" cy="44640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720080"/>
          </a:xfrm>
        </p:spPr>
        <p:txBody>
          <a:bodyPr>
            <a:normAutofit/>
          </a:bodyPr>
          <a:lstStyle>
            <a:lvl1pPr algn="l">
              <a:defRPr/>
            </a:lvl1pPr>
          </a:lstStyle>
          <a:p>
            <a:r>
              <a:rPr lang="en-US" sz="1600" b="1">
                <a:solidFill>
                  <a:srgbClr val="000000"/>
                </a:solidFill>
                <a:latin typeface="Arial"/>
              </a:rPr>
              <a:t>Palautekysely nuorille</a:t>
            </a:r>
          </a:p>
        </p:txBody>
      </p:sp>
      <p:sp>
        <p:nvSpPr>
          <p:cNvPr id="7" name="Text"/>
          <p:cNvSpPr>
            <a:spLocks noGrp="1"/>
          </p:cNvSpPr>
          <p:nvPr>
            <p:ph type="body" sz="quarter" idx="13"/>
          </p:nvPr>
        </p:nvSpPr>
        <p:spPr>
          <a:xfrm>
            <a:off x="457200" y="1125537"/>
            <a:ext cx="8229600" cy="540000"/>
          </a:xfrm>
        </p:spPr>
        <p:txBody>
          <a:bodyPr>
            <a:normAutofit/>
          </a:bodyPr>
          <a:lstStyle>
            <a:lvl1pPr marL="0" indent="0" algn="l">
              <a:buNone/>
              <a:defRPr baseline="0"/>
            </a:lvl1pPr>
          </a:lstStyle>
          <a:p>
            <a:r>
              <a:rPr lang="en-US" sz="1200" b="0">
                <a:solidFill>
                  <a:srgbClr val="000000"/>
                </a:solidFill>
                <a:latin typeface="Arial"/>
              </a:rPr>
              <a:t>Ikäni on</a:t>
            </a:r>
          </a:p>
        </p:txBody>
      </p:sp>
      <p:graphicFrame>
        <p:nvGraphicFramePr>
          <p:cNvPr id="8" name="Chart"/>
          <p:cNvGraphicFramePr>
            <a:graphicFrameLocks noGrp="1"/>
          </p:cNvGraphicFramePr>
          <p:nvPr/>
        </p:nvGraphicFramePr>
        <p:xfrm>
          <a:off x="457200" y="1773238"/>
          <a:ext cx="8229600" cy="44640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720080"/>
          </a:xfrm>
        </p:spPr>
        <p:txBody>
          <a:bodyPr>
            <a:normAutofit/>
          </a:bodyPr>
          <a:lstStyle>
            <a:lvl1pPr algn="l">
              <a:defRPr/>
            </a:lvl1pPr>
          </a:lstStyle>
          <a:p>
            <a:r>
              <a:rPr lang="en-US" sz="1600" b="1">
                <a:solidFill>
                  <a:srgbClr val="000000"/>
                </a:solidFill>
                <a:latin typeface="Arial"/>
              </a:rPr>
              <a:t>Palautekysely nuorille</a:t>
            </a:r>
          </a:p>
        </p:txBody>
      </p:sp>
      <p:sp>
        <p:nvSpPr>
          <p:cNvPr id="7" name="Text"/>
          <p:cNvSpPr>
            <a:spLocks noGrp="1"/>
          </p:cNvSpPr>
          <p:nvPr>
            <p:ph type="body" sz="quarter" idx="13"/>
          </p:nvPr>
        </p:nvSpPr>
        <p:spPr>
          <a:xfrm>
            <a:off x="457200" y="1125537"/>
            <a:ext cx="8229600" cy="540000"/>
          </a:xfrm>
        </p:spPr>
        <p:txBody>
          <a:bodyPr>
            <a:normAutofit/>
          </a:bodyPr>
          <a:lstStyle>
            <a:lvl1pPr marL="0" indent="0" algn="l">
              <a:buNone/>
              <a:defRPr baseline="0"/>
            </a:lvl1pPr>
          </a:lstStyle>
          <a:p>
            <a:r>
              <a:rPr lang="en-US" sz="1200" b="0">
                <a:solidFill>
                  <a:srgbClr val="000000"/>
                </a:solidFill>
                <a:latin typeface="Arial"/>
              </a:rPr>
              <a:t>Olen harrastanut / kilpaillut seurassa</a:t>
            </a:r>
          </a:p>
        </p:txBody>
      </p:sp>
      <p:graphicFrame>
        <p:nvGraphicFramePr>
          <p:cNvPr id="8" name="Chart"/>
          <p:cNvGraphicFramePr>
            <a:graphicFrameLocks noGrp="1"/>
          </p:cNvGraphicFramePr>
          <p:nvPr/>
        </p:nvGraphicFramePr>
        <p:xfrm>
          <a:off x="457200" y="1773238"/>
          <a:ext cx="8229600" cy="44640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720080"/>
          </a:xfrm>
        </p:spPr>
        <p:txBody>
          <a:bodyPr>
            <a:normAutofit/>
          </a:bodyPr>
          <a:lstStyle>
            <a:lvl1pPr algn="l">
              <a:defRPr/>
            </a:lvl1pPr>
          </a:lstStyle>
          <a:p>
            <a:r>
              <a:rPr lang="en-US" sz="1600" b="1">
                <a:solidFill>
                  <a:srgbClr val="000000"/>
                </a:solidFill>
                <a:latin typeface="Arial"/>
              </a:rPr>
              <a:t>Palautekysely nuorille</a:t>
            </a:r>
          </a:p>
        </p:txBody>
      </p:sp>
      <p:sp>
        <p:nvSpPr>
          <p:cNvPr id="7" name="Text"/>
          <p:cNvSpPr>
            <a:spLocks noGrp="1"/>
          </p:cNvSpPr>
          <p:nvPr>
            <p:ph type="body" sz="quarter" idx="13"/>
          </p:nvPr>
        </p:nvSpPr>
        <p:spPr>
          <a:xfrm>
            <a:off x="457200" y="1125537"/>
            <a:ext cx="8229600" cy="540000"/>
          </a:xfrm>
        </p:spPr>
        <p:txBody>
          <a:bodyPr>
            <a:normAutofit/>
          </a:bodyPr>
          <a:lstStyle>
            <a:lvl1pPr marL="0" indent="0" algn="l">
              <a:buNone/>
              <a:defRPr baseline="0"/>
            </a:lvl1pPr>
          </a:lstStyle>
          <a:p>
            <a:r>
              <a:rPr lang="en-US" sz="1200" b="0">
                <a:solidFill>
                  <a:srgbClr val="000000"/>
                </a:solidFill>
                <a:latin typeface="Arial"/>
              </a:rPr>
              <a:t>Minulla on ohjattuja treenejä</a:t>
            </a:r>
          </a:p>
        </p:txBody>
      </p:sp>
      <p:graphicFrame>
        <p:nvGraphicFramePr>
          <p:cNvPr id="8" name="Chart"/>
          <p:cNvGraphicFramePr>
            <a:graphicFrameLocks noGrp="1"/>
          </p:cNvGraphicFramePr>
          <p:nvPr/>
        </p:nvGraphicFramePr>
        <p:xfrm>
          <a:off x="457200" y="1773238"/>
          <a:ext cx="8229600" cy="44640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Surveypal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217</TotalTime>
  <Words>552</Words>
  <Application>Microsoft Office PowerPoint</Application>
  <PresentationFormat>Näytössä katseltava diaesitys (4:3)</PresentationFormat>
  <Paragraphs>96</Paragraphs>
  <Slides>40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2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40</vt:i4>
      </vt:variant>
    </vt:vector>
  </HeadingPairs>
  <TitlesOfParts>
    <vt:vector size="43" baseType="lpstr">
      <vt:lpstr>Arial</vt:lpstr>
      <vt:lpstr>Calibri</vt:lpstr>
      <vt:lpstr>Surveypal</vt:lpstr>
      <vt:lpstr>697. Palautekysely nuorille</vt:lpstr>
      <vt:lpstr>Palautekysely nuorille</vt:lpstr>
      <vt:lpstr>Palautekysely nuorille</vt:lpstr>
      <vt:lpstr>Palautekysely nuorille - Seura (Kaikki vastaajat)</vt:lpstr>
      <vt:lpstr>Palautekysely nuorille - Joukkue / ryhmä (Kaikki vastaajat)</vt:lpstr>
      <vt:lpstr>Palautekysely nuorille</vt:lpstr>
      <vt:lpstr>Palautekysely nuorille</vt:lpstr>
      <vt:lpstr>Palautekysely nuorille</vt:lpstr>
      <vt:lpstr>Palautekysely nuorille</vt:lpstr>
      <vt:lpstr>Ohjatut harjoituksemme ovat monipuolisia</vt:lpstr>
      <vt:lpstr>Treeneissä liikutaan paljon (ei jonottelua, seisoskelua, istuskelua)</vt:lpstr>
      <vt:lpstr>Harjoitusten jälkeen minulla on aina tai lähes aina hyvä fiilis</vt:lpstr>
      <vt:lpstr>Harjoittelen vapaa-ajalla omatoimisesti</vt:lpstr>
      <vt:lpstr> </vt:lpstr>
      <vt:lpstr> </vt:lpstr>
      <vt:lpstr> </vt:lpstr>
      <vt:lpstr> </vt:lpstr>
      <vt:lpstr>Ohjaajamme / Valmentajamme ovat kannustavia ja antavat positiivista palautetta</vt:lpstr>
      <vt:lpstr>Ryhmämme / joukkueemme jäseniä kohdellaan tasapuolisesti</vt:lpstr>
      <vt:lpstr>Uskallan kertoa omista ajatuksistani ja tunteistani ohjaajalle / valmentajille</vt:lpstr>
      <vt:lpstr>Mielipiteitäni kuunnellaan ja mielipiteeni otetaan huomioon</vt:lpstr>
      <vt:lpstr>Kunnioitan valmentajiani</vt:lpstr>
      <vt:lpstr>Valmentajat antavat omalla käytöksellään hyvää esimerkkiä</vt:lpstr>
      <vt:lpstr> </vt:lpstr>
      <vt:lpstr>Kilpaileminen on minulle mielekästä</vt:lpstr>
      <vt:lpstr>Saan kannustusta valmentajiltani kilpailutilanteissa</vt:lpstr>
      <vt:lpstr>Perheelleni on tärkeää, että menestyn kilpailuissa</vt:lpstr>
      <vt:lpstr> </vt:lpstr>
      <vt:lpstr>Viihdyn treeneissä hyvin</vt:lpstr>
      <vt:lpstr>Viihdyn hyvin ryhmässäni/joukkueessani</vt:lpstr>
      <vt:lpstr>Joukkueessa/ryhmässämme on hyvä yhteishenki ja kannustava ilmapiiri</vt:lpstr>
      <vt:lpstr>Minua on kiusattu ryhmässä</vt:lpstr>
      <vt:lpstr>Mikä on parasta urheiluharrastuksessa? (Kaikki vastaajat)</vt:lpstr>
      <vt:lpstr>Mikä urheiluharrastuksessa on epämieluisinta? (Kaikki vastaajat)</vt:lpstr>
      <vt:lpstr>Harjoittelu</vt:lpstr>
      <vt:lpstr>Ohjaus ja valmennus</vt:lpstr>
      <vt:lpstr>Kilpailut/ottelut</vt:lpstr>
      <vt:lpstr>Ryhmähenki</vt:lpstr>
      <vt:lpstr>Kokonaiskeskiarvot Nuoret</vt:lpstr>
      <vt:lpstr>Kiitos!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surveypal2</dc:creator>
  <cp:lastModifiedBy>Topias Aalto</cp:lastModifiedBy>
  <cp:revision>45</cp:revision>
  <dcterms:created xsi:type="dcterms:W3CDTF">2012-05-09T09:21:34Z</dcterms:created>
  <dcterms:modified xsi:type="dcterms:W3CDTF">2021-06-24T16:30:55Z</dcterms:modified>
</cp:coreProperties>
</file>