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ms-excel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11.xml"/>
  <Override ContentType="application/vnd.openxmlformats-officedocument.drawingml.chart+xml" PartName="/ppt/charts/chart12.xml"/>
  <Override ContentType="application/vnd.openxmlformats-officedocument.drawingml.chart+xml" PartName="/ppt/charts/chart13.xml"/>
  <Override ContentType="application/vnd.openxmlformats-officedocument.drawingml.chart+xml" PartName="/ppt/charts/chart14.xml"/>
  <Override ContentType="application/vnd.openxmlformats-officedocument.drawingml.chart+xml" PartName="/ppt/charts/chart15.xml"/>
  <Override ContentType="application/vnd.openxmlformats-officedocument.drawingml.chart+xml" PartName="/ppt/charts/chart16.xml"/>
  <Override ContentType="application/vnd.openxmlformats-officedocument.drawingml.chart+xml" PartName="/ppt/charts/chart17.xml"/>
  <Override ContentType="application/vnd.openxmlformats-officedocument.drawingml.chart+xml" PartName="/ppt/charts/chart18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20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23.xml"/>
  <Override ContentType="application/vnd.openxmlformats-officedocument.drawingml.chart+xml" PartName="/ppt/charts/chart24.xml"/>
  <Override ContentType="application/vnd.openxmlformats-officedocument.drawingml.chart+xml" PartName="/ppt/charts/chart25.xml"/>
  <Override ContentType="application/vnd.openxmlformats-officedocument.drawingml.chart+xml" PartName="/ppt/charts/chart26.xml"/>
  <Override ContentType="application/vnd.openxmlformats-officedocument.drawingml.chart+xml" PartName="/ppt/charts/chart27.xml"/>
  <Override ContentType="application/vnd.openxmlformats-officedocument.drawingml.chart+xml" PartName="/ppt/charts/chart28.xml"/>
  <Override ContentType="application/vnd.openxmlformats-officedocument.drawingml.chart+xml" PartName="/ppt/charts/chart29.xml"/>
  <Override ContentType="application/vnd.openxmlformats-officedocument.drawingml.chart+xml" PartName="/ppt/charts/chart3.xml"/>
  <Override ContentType="application/vnd.openxmlformats-officedocument.drawingml.chart+xml" PartName="/ppt/charts/chart30.xml"/>
  <Override ContentType="application/vnd.openxmlformats-officedocument.drawingml.chart+xml" PartName="/ppt/charts/chart31.xml"/>
  <Override ContentType="application/vnd.openxmlformats-officedocument.drawingml.chart+xml" PartName="/ppt/charts/chart32.xml"/>
  <Override ContentType="application/vnd.openxmlformats-officedocument.drawingml.chart+xml" PartName="/ppt/charts/chart33.xml"/>
  <Override ContentType="application/vnd.openxmlformats-officedocument.drawingml.chart+xml" PartName="/ppt/charts/chart34.xml"/>
  <Override ContentType="application/vnd.openxmlformats-officedocument.drawingml.chart+xml" PartName="/ppt/charts/chart35.xml"/>
  <Override ContentType="application/vnd.openxmlformats-officedocument.drawingml.chart+xml" PartName="/ppt/charts/chart36.xml"/>
  <Override ContentType="application/vnd.openxmlformats-officedocument.drawingml.chart+xml" PartName="/ppt/charts/chart37.xml"/>
  <Override ContentType="application/vnd.openxmlformats-officedocument.drawingml.chart+xml" PartName="/ppt/charts/chart38.xml"/>
  <Override ContentType="application/vnd.openxmlformats-officedocument.drawingml.chart+xml" PartName="/ppt/charts/chart39.xml"/>
  <Override ContentType="application/vnd.openxmlformats-officedocument.drawingml.chart+xml" PartName="/ppt/charts/chart4.xml"/>
  <Override ContentType="application/vnd.openxmlformats-officedocument.drawingml.chart+xml" PartName="/ppt/charts/chart40.xml"/>
  <Override ContentType="application/vnd.openxmlformats-officedocument.drawingml.chart+xml" PartName="/ppt/charts/chart41.xml"/>
  <Override ContentType="application/vnd.openxmlformats-officedocument.drawingml.chart+xml" PartName="/ppt/charts/chart42.xml"/>
  <Override ContentType="application/vnd.openxmlformats-officedocument.drawingml.chart+xml" PartName="/ppt/charts/chart43.xml"/>
  <Override ContentType="application/vnd.openxmlformats-officedocument.drawingml.chart+xml" PartName="/ppt/charts/chart44.xml"/>
  <Override ContentType="application/vnd.openxmlformats-officedocument.drawingml.chart+xml" PartName="/ppt/charts/chart45.xml"/>
  <Override ContentType="application/vnd.openxmlformats-officedocument.drawingml.chart+xml" PartName="/ppt/charts/chart46.xml"/>
  <Override ContentType="application/vnd.openxmlformats-officedocument.drawingml.chart+xml" PartName="/ppt/charts/chart47.xml"/>
  <Override ContentType="application/vnd.openxmlformats-officedocument.drawingml.chart+xml" PartName="/ppt/charts/chart48.xml"/>
  <Override ContentType="application/vnd.openxmlformats-officedocument.drawingml.chart+xml" PartName="/ppt/charts/chart49.xml"/>
  <Override ContentType="application/vnd.openxmlformats-officedocument.drawingml.chart+xml" PartName="/ppt/charts/chart5.xml"/>
  <Override ContentType="application/vnd.openxmlformats-officedocument.drawingml.chart+xml" PartName="/ppt/charts/chart50.xml"/>
  <Override ContentType="application/vnd.openxmlformats-officedocument.drawingml.chart+xml" PartName="/ppt/charts/chart51.xml"/>
  <Override ContentType="application/vnd.openxmlformats-officedocument.drawingml.chart+xml" PartName="/ppt/charts/chart52.xml"/>
  <Override ContentType="application/vnd.openxmlformats-officedocument.drawingml.chart+xml" PartName="/ppt/charts/chart53.xml"/>
  <Override ContentType="application/vnd.openxmlformats-officedocument.drawingml.chart+xml" PartName="/ppt/charts/chart54.xml"/>
  <Override ContentType="application/vnd.openxmlformats-officedocument.drawingml.chart+xml" PartName="/ppt/charts/chart55.xml"/>
  <Override ContentType="application/vnd.openxmlformats-officedocument.drawingml.chart+xml" PartName="/ppt/charts/chart56.xml"/>
  <Override ContentType="application/vnd.openxmlformats-officedocument.drawingml.chart+xml" PartName="/ppt/charts/chart57.xml"/>
  <Override ContentType="application/vnd.openxmlformats-officedocument.drawingml.chart+xml" PartName="/ppt/charts/chart58.xml"/>
  <Override ContentType="application/vnd.openxmlformats-officedocument.drawingml.chart+xml" PartName="/ppt/charts/chart59.xml"/>
  <Override ContentType="application/vnd.openxmlformats-officedocument.drawingml.chart+xml" PartName="/ppt/charts/chart6.xml"/>
  <Override ContentType="application/vnd.openxmlformats-officedocument.drawingml.chart+xml" PartName="/ppt/charts/chart60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61.xml"/>
  <Override ContentType="application/vnd.openxmlformats-officedocument.presentationml.slide+xml" PartName="/ppt/slides/slide62.xml"/>
  <Override ContentType="application/vnd.openxmlformats-officedocument.presentationml.slide+xml" PartName="/ppt/slides/slide63.xml"/>
  <Override ContentType="application/vnd.openxmlformats-officedocument.presentationml.slide+xml" PartName="/ppt/slides/slide64.xml"/>
  <Override ContentType="application/vnd.openxmlformats-officedocument.presentationml.slide+xml" PartName="/ppt/slides/slide65.xml"/>
  <Override ContentType="application/vnd.openxmlformats-officedocument.presentationml.slide+xml" PartName="/ppt/slides/slide66.xml"/>
  <Override ContentType="application/vnd.openxmlformats-officedocument.presentationml.slide+xml" PartName="/ppt/slides/slide67.xml"/>
  <Override ContentType="application/vnd.openxmlformats-officedocument.presentationml.slide+xml" PartName="/ppt/slides/slide68.xml"/>
  <Override ContentType="application/vnd.openxmlformats-officedocument.presentationml.slide+xml" PartName="/ppt/slides/slide69.xml"/>
  <Override ContentType="application/vnd.openxmlformats-officedocument.presentationml.slide+xml" PartName="/ppt/slides/slide7.xml"/>
  <Override ContentType="application/vnd.openxmlformats-officedocument.presentationml.slide+xml" PartName="/ppt/slides/slide70.xml"/>
  <Override ContentType="application/vnd.openxmlformats-officedocument.presentationml.slide+xml" PartName="/ppt/slides/slide71.xml"/>
  <Override ContentType="application/vnd.openxmlformats-officedocument.presentationml.slide+xml" PartName="/ppt/slides/slide72.xml"/>
  <Override ContentType="application/vnd.openxmlformats-officedocument.presentationml.slide+xml" PartName="/ppt/slides/slide73.xml"/>
  <Override ContentType="application/vnd.openxmlformats-officedocument.presentationml.slide+xml" PartName="/ppt/slides/slide74.xml"/>
  <Override ContentType="application/vnd.openxmlformats-officedocument.presentationml.slide+xml" PartName="/ppt/slides/slide75.xml"/>
  <Override ContentType="application/vnd.openxmlformats-officedocument.presentationml.slide+xml" PartName="/ppt/slides/slide76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Id="rId1" Target="ppt/presentation.xml" Type="http://schemas.openxmlformats.org/officeDocument/2006/relationships/officeDocument"/>
    <Relationship Id="rId2" Target="docProps/thumbnail.jpeg" Type="http://schemas.openxmlformats.org/package/2006/relationships/metadata/thumbnail"/>
    <Relationship Id="rId3" Target="docProps/core.xml" Type="http://schemas.openxmlformats.org/package/2006/relationships/metadata/core-properties"/>
    <Relationship Id="rId4" Target="docProps/app.xml" Type="http://schemas.openxmlformats.org/officeDocument/2006/relationships/extended-properties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  <p:sldId id="311" r:id="rId64"/>
    <p:sldId id="312" r:id="rId65"/>
    <p:sldId id="313" r:id="rId66"/>
    <p:sldId id="314" r:id="rId67"/>
    <p:sldId id="315" r:id="rId68"/>
    <p:sldId id="316" r:id="rId69"/>
    <p:sldId id="317" r:id="rId70"/>
    <p:sldId id="318" r:id="rId71"/>
    <p:sldId id="319" r:id="rId72"/>
    <p:sldId id="320" r:id="rId73"/>
    <p:sldId id="321" r:id="rId74"/>
    <p:sldId id="322" r:id="rId75"/>
    <p:sldId id="323" r:id="rId76"/>
    <p:sldId id="324" r:id="rId77"/>
    <p:sldId id="325" r:id="rId78"/>
    <p:sldId id="326" r:id="rId79"/>
    <p:sldId id="327" r:id="rId80"/>
    <p:sldId id="328" r:id="rId81"/>
    <p:sldId id="329" r:id="rId82"/>
    <p:sldId id="330" r:id="rId83"/>
    <p:sldId id="331" r:id="rId8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722" autoAdjust="0"/>
  </p:normalViewPr>
  <p:slideViewPr>
    <p:cSldViewPr>
      <p:cViewPr varScale="1">
        <p:scale>
          <a:sx n="115" d="100"/>
          <a:sy n="115" d="100"/>
        </p:scale>
        <p:origin x="8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Id="rId1" Target="slideMasters/slideMaster1.xml" Type="http://schemas.openxmlformats.org/officeDocument/2006/relationships/slideMaster"/>
    <Relationship Id="rId10" Target="slides/slide2.xml" Type="http://schemas.openxmlformats.org/officeDocument/2006/relationships/slide"/>
    <Relationship Id="rId11" Target="slides/slide3.xml" Type="http://schemas.openxmlformats.org/officeDocument/2006/relationships/slide"/>
    <Relationship Id="rId12" Target="slides/slide4.xml" Type="http://schemas.openxmlformats.org/officeDocument/2006/relationships/slide"/>
    <Relationship Id="rId13" Target="slides/slide5.xml" Type="http://schemas.openxmlformats.org/officeDocument/2006/relationships/slide"/>
    <Relationship Id="rId14" Target="slides/slide6.xml" Type="http://schemas.openxmlformats.org/officeDocument/2006/relationships/slide"/>
    <Relationship Id="rId15" Target="slides/slide7.xml" Type="http://schemas.openxmlformats.org/officeDocument/2006/relationships/slide"/>
    <Relationship Id="rId16" Target="slides/slide8.xml" Type="http://schemas.openxmlformats.org/officeDocument/2006/relationships/slide"/>
    <Relationship Id="rId17" Target="slides/slide9.xml" Type="http://schemas.openxmlformats.org/officeDocument/2006/relationships/slide"/>
    <Relationship Id="rId18" Target="slides/slide10.xml" Type="http://schemas.openxmlformats.org/officeDocument/2006/relationships/slide"/>
    <Relationship Id="rId19" Target="slides/slide11.xml" Type="http://schemas.openxmlformats.org/officeDocument/2006/relationships/slide"/>
    <Relationship Id="rId2" Target="notesMasters/notesMaster1.xml" Type="http://schemas.openxmlformats.org/officeDocument/2006/relationships/notesMaster"/>
    <Relationship Id="rId20" Target="slides/slide12.xml" Type="http://schemas.openxmlformats.org/officeDocument/2006/relationships/slide"/>
    <Relationship Id="rId21" Target="slides/slide13.xml" Type="http://schemas.openxmlformats.org/officeDocument/2006/relationships/slide"/>
    <Relationship Id="rId22" Target="slides/slide14.xml" Type="http://schemas.openxmlformats.org/officeDocument/2006/relationships/slide"/>
    <Relationship Id="rId23" Target="slides/slide15.xml" Type="http://schemas.openxmlformats.org/officeDocument/2006/relationships/slide"/>
    <Relationship Id="rId24" Target="slides/slide16.xml" Type="http://schemas.openxmlformats.org/officeDocument/2006/relationships/slide"/>
    <Relationship Id="rId25" Target="slides/slide17.xml" Type="http://schemas.openxmlformats.org/officeDocument/2006/relationships/slide"/>
    <Relationship Id="rId26" Target="slides/slide18.xml" Type="http://schemas.openxmlformats.org/officeDocument/2006/relationships/slide"/>
    <Relationship Id="rId27" Target="slides/slide19.xml" Type="http://schemas.openxmlformats.org/officeDocument/2006/relationships/slide"/>
    <Relationship Id="rId28" Target="slides/slide20.xml" Type="http://schemas.openxmlformats.org/officeDocument/2006/relationships/slide"/>
    <Relationship Id="rId29" Target="slides/slide21.xml" Type="http://schemas.openxmlformats.org/officeDocument/2006/relationships/slide"/>
    <Relationship Id="rId3" Target="handoutMasters/handoutMaster1.xml" Type="http://schemas.openxmlformats.org/officeDocument/2006/relationships/handoutMaster"/>
    <Relationship Id="rId30" Target="slides/slide22.xml" Type="http://schemas.openxmlformats.org/officeDocument/2006/relationships/slide"/>
    <Relationship Id="rId31" Target="slides/slide23.xml" Type="http://schemas.openxmlformats.org/officeDocument/2006/relationships/slide"/>
    <Relationship Id="rId32" Target="slides/slide24.xml" Type="http://schemas.openxmlformats.org/officeDocument/2006/relationships/slide"/>
    <Relationship Id="rId33" Target="slides/slide25.xml" Type="http://schemas.openxmlformats.org/officeDocument/2006/relationships/slide"/>
    <Relationship Id="rId34" Target="slides/slide26.xml" Type="http://schemas.openxmlformats.org/officeDocument/2006/relationships/slide"/>
    <Relationship Id="rId35" Target="slides/slide27.xml" Type="http://schemas.openxmlformats.org/officeDocument/2006/relationships/slide"/>
    <Relationship Id="rId36" Target="slides/slide28.xml" Type="http://schemas.openxmlformats.org/officeDocument/2006/relationships/slide"/>
    <Relationship Id="rId37" Target="slides/slide29.xml" Type="http://schemas.openxmlformats.org/officeDocument/2006/relationships/slide"/>
    <Relationship Id="rId38" Target="slides/slide30.xml" Type="http://schemas.openxmlformats.org/officeDocument/2006/relationships/slide"/>
    <Relationship Id="rId39" Target="slides/slide31.xml" Type="http://schemas.openxmlformats.org/officeDocument/2006/relationships/slide"/>
    <Relationship Id="rId4" Target="presProps.xml" Type="http://schemas.openxmlformats.org/officeDocument/2006/relationships/presProps"/>
    <Relationship Id="rId40" Target="slides/slide32.xml" Type="http://schemas.openxmlformats.org/officeDocument/2006/relationships/slide"/>
    <Relationship Id="rId41" Target="slides/slide33.xml" Type="http://schemas.openxmlformats.org/officeDocument/2006/relationships/slide"/>
    <Relationship Id="rId42" Target="slides/slide34.xml" Type="http://schemas.openxmlformats.org/officeDocument/2006/relationships/slide"/>
    <Relationship Id="rId43" Target="slides/slide35.xml" Type="http://schemas.openxmlformats.org/officeDocument/2006/relationships/slide"/>
    <Relationship Id="rId44" Target="slides/slide36.xml" Type="http://schemas.openxmlformats.org/officeDocument/2006/relationships/slide"/>
    <Relationship Id="rId45" Target="slides/slide37.xml" Type="http://schemas.openxmlformats.org/officeDocument/2006/relationships/slide"/>
    <Relationship Id="rId46" Target="slides/slide38.xml" Type="http://schemas.openxmlformats.org/officeDocument/2006/relationships/slide"/>
    <Relationship Id="rId47" Target="slides/slide39.xml" Type="http://schemas.openxmlformats.org/officeDocument/2006/relationships/slide"/>
    <Relationship Id="rId48" Target="slides/slide40.xml" Type="http://schemas.openxmlformats.org/officeDocument/2006/relationships/slide"/>
    <Relationship Id="rId49" Target="slides/slide41.xml" Type="http://schemas.openxmlformats.org/officeDocument/2006/relationships/slide"/>
    <Relationship Id="rId5" Target="viewProps.xml" Type="http://schemas.openxmlformats.org/officeDocument/2006/relationships/viewProps"/>
    <Relationship Id="rId50" Target="slides/slide42.xml" Type="http://schemas.openxmlformats.org/officeDocument/2006/relationships/slide"/>
    <Relationship Id="rId51" Target="slides/slide43.xml" Type="http://schemas.openxmlformats.org/officeDocument/2006/relationships/slide"/>
    <Relationship Id="rId52" Target="slides/slide44.xml" Type="http://schemas.openxmlformats.org/officeDocument/2006/relationships/slide"/>
    <Relationship Id="rId53" Target="slides/slide45.xml" Type="http://schemas.openxmlformats.org/officeDocument/2006/relationships/slide"/>
    <Relationship Id="rId54" Target="slides/slide46.xml" Type="http://schemas.openxmlformats.org/officeDocument/2006/relationships/slide"/>
    <Relationship Id="rId55" Target="slides/slide47.xml" Type="http://schemas.openxmlformats.org/officeDocument/2006/relationships/slide"/>
    <Relationship Id="rId56" Target="slides/slide48.xml" Type="http://schemas.openxmlformats.org/officeDocument/2006/relationships/slide"/>
    <Relationship Id="rId57" Target="slides/slide49.xml" Type="http://schemas.openxmlformats.org/officeDocument/2006/relationships/slide"/>
    <Relationship Id="rId58" Target="slides/slide50.xml" Type="http://schemas.openxmlformats.org/officeDocument/2006/relationships/slide"/>
    <Relationship Id="rId59" Target="slides/slide51.xml" Type="http://schemas.openxmlformats.org/officeDocument/2006/relationships/slide"/>
    <Relationship Id="rId6" Target="theme/theme1.xml" Type="http://schemas.openxmlformats.org/officeDocument/2006/relationships/theme"/>
    <Relationship Id="rId60" Target="slides/slide52.xml" Type="http://schemas.openxmlformats.org/officeDocument/2006/relationships/slide"/>
    <Relationship Id="rId61" Target="slides/slide53.xml" Type="http://schemas.openxmlformats.org/officeDocument/2006/relationships/slide"/>
    <Relationship Id="rId62" Target="slides/slide54.xml" Type="http://schemas.openxmlformats.org/officeDocument/2006/relationships/slide"/>
    <Relationship Id="rId63" Target="slides/slide55.xml" Type="http://schemas.openxmlformats.org/officeDocument/2006/relationships/slide"/>
    <Relationship Id="rId64" Target="slides/slide56.xml" Type="http://schemas.openxmlformats.org/officeDocument/2006/relationships/slide"/>
    <Relationship Id="rId65" Target="slides/slide57.xml" Type="http://schemas.openxmlformats.org/officeDocument/2006/relationships/slide"/>
    <Relationship Id="rId66" Target="slides/slide58.xml" Type="http://schemas.openxmlformats.org/officeDocument/2006/relationships/slide"/>
    <Relationship Id="rId67" Target="slides/slide59.xml" Type="http://schemas.openxmlformats.org/officeDocument/2006/relationships/slide"/>
    <Relationship Id="rId68" Target="slides/slide60.xml" Type="http://schemas.openxmlformats.org/officeDocument/2006/relationships/slide"/>
    <Relationship Id="rId69" Target="slides/slide61.xml" Type="http://schemas.openxmlformats.org/officeDocument/2006/relationships/slide"/>
    <Relationship Id="rId7" Target="tableStyles.xml" Type="http://schemas.openxmlformats.org/officeDocument/2006/relationships/tableStyles"/>
    <Relationship Id="rId70" Target="slides/slide62.xml" Type="http://schemas.openxmlformats.org/officeDocument/2006/relationships/slide"/>
    <Relationship Id="rId71" Target="slides/slide63.xml" Type="http://schemas.openxmlformats.org/officeDocument/2006/relationships/slide"/>
    <Relationship Id="rId72" Target="slides/slide64.xml" Type="http://schemas.openxmlformats.org/officeDocument/2006/relationships/slide"/>
    <Relationship Id="rId73" Target="slides/slide65.xml" Type="http://schemas.openxmlformats.org/officeDocument/2006/relationships/slide"/>
    <Relationship Id="rId74" Target="slides/slide66.xml" Type="http://schemas.openxmlformats.org/officeDocument/2006/relationships/slide"/>
    <Relationship Id="rId75" Target="slides/slide67.xml" Type="http://schemas.openxmlformats.org/officeDocument/2006/relationships/slide"/>
    <Relationship Id="rId76" Target="slides/slide68.xml" Type="http://schemas.openxmlformats.org/officeDocument/2006/relationships/slide"/>
    <Relationship Id="rId77" Target="slides/slide69.xml" Type="http://schemas.openxmlformats.org/officeDocument/2006/relationships/slide"/>
    <Relationship Id="rId78" Target="slides/slide70.xml" Type="http://schemas.openxmlformats.org/officeDocument/2006/relationships/slide"/>
    <Relationship Id="rId79" Target="slides/slide71.xml" Type="http://schemas.openxmlformats.org/officeDocument/2006/relationships/slide"/>
    <Relationship Id="rId8" Target="revisionInfo.xml" Type="http://schemas.microsoft.com/office/2015/10/relationships/revisionInfo"/>
    <Relationship Id="rId80" Target="slides/slide72.xml" Type="http://schemas.openxmlformats.org/officeDocument/2006/relationships/slide"/>
    <Relationship Id="rId81" Target="slides/slide73.xml" Type="http://schemas.openxmlformats.org/officeDocument/2006/relationships/slide"/>
    <Relationship Id="rId82" Target="slides/slide74.xml" Type="http://schemas.openxmlformats.org/officeDocument/2006/relationships/slide"/>
    <Relationship Id="rId83" Target="slides/slide75.xml" Type="http://schemas.openxmlformats.org/officeDocument/2006/relationships/slide"/>
    <Relationship Id="rId84" Target="slides/slide76.xml" Type="http://schemas.openxmlformats.org/officeDocument/2006/relationships/slide"/>
    <Relationship Id="rId9" Target="slides/slide1.xml" Type="http://schemas.openxmlformats.org/officeDocument/2006/relationships/slide"/>
</Relationships>

</file>

<file path=ppt/charts/_rels/chart1.xml.rels><?xml version="1.0" encoding="UTF-8" standalone="yes"?>
<Relationships xmlns="http://schemas.openxmlformats.org/package/2006/relationships">
    <Relationship Id="rId1" Target="../embeddings/excel1.xlsx" Type="http://schemas.openxmlformats.org/officeDocument/2006/relationships/package"/>
</Relationships>

</file>

<file path=ppt/charts/_rels/chart10.xml.rels><?xml version="1.0" encoding="UTF-8" standalone="yes"?>
<Relationships xmlns="http://schemas.openxmlformats.org/package/2006/relationships">
    <Relationship Id="rId1" Target="../embeddings/excel10.xlsx" Type="http://schemas.openxmlformats.org/officeDocument/2006/relationships/package"/>
</Relationships>

</file>

<file path=ppt/charts/_rels/chart11.xml.rels><?xml version="1.0" encoding="UTF-8" standalone="yes"?>
<Relationships xmlns="http://schemas.openxmlformats.org/package/2006/relationships">
    <Relationship Id="rId1" Target="../embeddings/excel11.xlsx" Type="http://schemas.openxmlformats.org/officeDocument/2006/relationships/package"/>
</Relationships>

</file>

<file path=ppt/charts/_rels/chart12.xml.rels><?xml version="1.0" encoding="UTF-8" standalone="yes"?>
<Relationships xmlns="http://schemas.openxmlformats.org/package/2006/relationships">
    <Relationship Id="rId1" Target="../embeddings/excel12.xlsx" Type="http://schemas.openxmlformats.org/officeDocument/2006/relationships/package"/>
</Relationships>

</file>

<file path=ppt/charts/_rels/chart13.xml.rels><?xml version="1.0" encoding="UTF-8" standalone="yes"?>
<Relationships xmlns="http://schemas.openxmlformats.org/package/2006/relationships">
    <Relationship Id="rId1" Target="../embeddings/excel13.xlsx" Type="http://schemas.openxmlformats.org/officeDocument/2006/relationships/package"/>
</Relationships>

</file>

<file path=ppt/charts/_rels/chart14.xml.rels><?xml version="1.0" encoding="UTF-8" standalone="yes"?>
<Relationships xmlns="http://schemas.openxmlformats.org/package/2006/relationships">
    <Relationship Id="rId1" Target="../embeddings/excel14.xlsx" Type="http://schemas.openxmlformats.org/officeDocument/2006/relationships/package"/>
</Relationships>

</file>

<file path=ppt/charts/_rels/chart15.xml.rels><?xml version="1.0" encoding="UTF-8" standalone="yes"?>
<Relationships xmlns="http://schemas.openxmlformats.org/package/2006/relationships">
    <Relationship Id="rId1" Target="../embeddings/excel15.xlsx" Type="http://schemas.openxmlformats.org/officeDocument/2006/relationships/package"/>
</Relationships>

</file>

<file path=ppt/charts/_rels/chart16.xml.rels><?xml version="1.0" encoding="UTF-8" standalone="yes"?>
<Relationships xmlns="http://schemas.openxmlformats.org/package/2006/relationships">
    <Relationship Id="rId1" Target="../embeddings/excel16.xlsx" Type="http://schemas.openxmlformats.org/officeDocument/2006/relationships/package"/>
</Relationships>

</file>

<file path=ppt/charts/_rels/chart17.xml.rels><?xml version="1.0" encoding="UTF-8" standalone="yes"?>
<Relationships xmlns="http://schemas.openxmlformats.org/package/2006/relationships">
    <Relationship Id="rId1" Target="../embeddings/excel17.xlsx" Type="http://schemas.openxmlformats.org/officeDocument/2006/relationships/package"/>
</Relationships>

</file>

<file path=ppt/charts/_rels/chart18.xml.rels><?xml version="1.0" encoding="UTF-8" standalone="yes"?>
<Relationships xmlns="http://schemas.openxmlformats.org/package/2006/relationships">
    <Relationship Id="rId1" Target="../embeddings/excel18.xlsx" Type="http://schemas.openxmlformats.org/officeDocument/2006/relationships/package"/>
</Relationships>

</file>

<file path=ppt/charts/_rels/chart19.xml.rels><?xml version="1.0" encoding="UTF-8" standalone="yes"?>
<Relationships xmlns="http://schemas.openxmlformats.org/package/2006/relationships">
    <Relationship Id="rId1" Target="../embeddings/excel19.xlsx" Type="http://schemas.openxmlformats.org/officeDocument/2006/relationships/package"/>
</Relationships>

</file>

<file path=ppt/charts/_rels/chart2.xml.rels><?xml version="1.0" encoding="UTF-8" standalone="yes"?>
<Relationships xmlns="http://schemas.openxmlformats.org/package/2006/relationships">
    <Relationship Id="rId1" Target="../embeddings/excel2.xlsx" Type="http://schemas.openxmlformats.org/officeDocument/2006/relationships/package"/>
</Relationships>

</file>

<file path=ppt/charts/_rels/chart20.xml.rels><?xml version="1.0" encoding="UTF-8" standalone="yes"?>
<Relationships xmlns="http://schemas.openxmlformats.org/package/2006/relationships">
    <Relationship Id="rId1" Target="../embeddings/excel20.xlsx" Type="http://schemas.openxmlformats.org/officeDocument/2006/relationships/package"/>
</Relationships>

</file>

<file path=ppt/charts/_rels/chart21.xml.rels><?xml version="1.0" encoding="UTF-8" standalone="yes"?>
<Relationships xmlns="http://schemas.openxmlformats.org/package/2006/relationships">
    <Relationship Id="rId1" Target="../embeddings/excel21.xlsx" Type="http://schemas.openxmlformats.org/officeDocument/2006/relationships/package"/>
</Relationships>

</file>

<file path=ppt/charts/_rels/chart22.xml.rels><?xml version="1.0" encoding="UTF-8" standalone="yes"?>
<Relationships xmlns="http://schemas.openxmlformats.org/package/2006/relationships">
    <Relationship Id="rId1" Target="../embeddings/excel22.xlsx" Type="http://schemas.openxmlformats.org/officeDocument/2006/relationships/package"/>
</Relationships>

</file>

<file path=ppt/charts/_rels/chart23.xml.rels><?xml version="1.0" encoding="UTF-8" standalone="yes"?>
<Relationships xmlns="http://schemas.openxmlformats.org/package/2006/relationships">
    <Relationship Id="rId1" Target="../embeddings/excel23.xlsx" Type="http://schemas.openxmlformats.org/officeDocument/2006/relationships/package"/>
</Relationships>

</file>

<file path=ppt/charts/_rels/chart24.xml.rels><?xml version="1.0" encoding="UTF-8" standalone="yes"?>
<Relationships xmlns="http://schemas.openxmlformats.org/package/2006/relationships">
    <Relationship Id="rId1" Target="../embeddings/excel24.xlsx" Type="http://schemas.openxmlformats.org/officeDocument/2006/relationships/package"/>
</Relationships>

</file>

<file path=ppt/charts/_rels/chart25.xml.rels><?xml version="1.0" encoding="UTF-8" standalone="yes"?>
<Relationships xmlns="http://schemas.openxmlformats.org/package/2006/relationships">
    <Relationship Id="rId1" Target="../embeddings/excel25.xlsx" Type="http://schemas.openxmlformats.org/officeDocument/2006/relationships/package"/>
</Relationships>

</file>

<file path=ppt/charts/_rels/chart26.xml.rels><?xml version="1.0" encoding="UTF-8" standalone="yes"?>
<Relationships xmlns="http://schemas.openxmlformats.org/package/2006/relationships">
    <Relationship Id="rId1" Target="../embeddings/excel26.xlsx" Type="http://schemas.openxmlformats.org/officeDocument/2006/relationships/package"/>
</Relationships>

</file>

<file path=ppt/charts/_rels/chart27.xml.rels><?xml version="1.0" encoding="UTF-8" standalone="yes"?>
<Relationships xmlns="http://schemas.openxmlformats.org/package/2006/relationships">
    <Relationship Id="rId1" Target="../embeddings/excel27.xlsx" Type="http://schemas.openxmlformats.org/officeDocument/2006/relationships/package"/>
</Relationships>

</file>

<file path=ppt/charts/_rels/chart28.xml.rels><?xml version="1.0" encoding="UTF-8" standalone="yes"?>
<Relationships xmlns="http://schemas.openxmlformats.org/package/2006/relationships">
    <Relationship Id="rId1" Target="../embeddings/excel28.xlsx" Type="http://schemas.openxmlformats.org/officeDocument/2006/relationships/package"/>
</Relationships>

</file>

<file path=ppt/charts/_rels/chart29.xml.rels><?xml version="1.0" encoding="UTF-8" standalone="yes"?>
<Relationships xmlns="http://schemas.openxmlformats.org/package/2006/relationships">
    <Relationship Id="rId1" Target="../embeddings/excel29.xlsx" Type="http://schemas.openxmlformats.org/officeDocument/2006/relationships/package"/>
</Relationships>

</file>

<file path=ppt/charts/_rels/chart3.xml.rels><?xml version="1.0" encoding="UTF-8" standalone="yes"?>
<Relationships xmlns="http://schemas.openxmlformats.org/package/2006/relationships">
    <Relationship Id="rId1" Target="../embeddings/excel3.xlsx" Type="http://schemas.openxmlformats.org/officeDocument/2006/relationships/package"/>
</Relationships>

</file>

<file path=ppt/charts/_rels/chart30.xml.rels><?xml version="1.0" encoding="UTF-8" standalone="yes"?>
<Relationships xmlns="http://schemas.openxmlformats.org/package/2006/relationships">
    <Relationship Id="rId1" Target="../embeddings/excel30.xlsx" Type="http://schemas.openxmlformats.org/officeDocument/2006/relationships/package"/>
</Relationships>

</file>

<file path=ppt/charts/_rels/chart31.xml.rels><?xml version="1.0" encoding="UTF-8" standalone="yes"?>
<Relationships xmlns="http://schemas.openxmlformats.org/package/2006/relationships">
    <Relationship Id="rId1" Target="../embeddings/excel31.xlsx" Type="http://schemas.openxmlformats.org/officeDocument/2006/relationships/package"/>
</Relationships>

</file>

<file path=ppt/charts/_rels/chart32.xml.rels><?xml version="1.0" encoding="UTF-8" standalone="yes"?>
<Relationships xmlns="http://schemas.openxmlformats.org/package/2006/relationships">
    <Relationship Id="rId1" Target="../embeddings/excel32.xlsx" Type="http://schemas.openxmlformats.org/officeDocument/2006/relationships/package"/>
</Relationships>

</file>

<file path=ppt/charts/_rels/chart33.xml.rels><?xml version="1.0" encoding="UTF-8" standalone="yes"?>
<Relationships xmlns="http://schemas.openxmlformats.org/package/2006/relationships">
    <Relationship Id="rId1" Target="../embeddings/excel33.xlsx" Type="http://schemas.openxmlformats.org/officeDocument/2006/relationships/package"/>
</Relationships>

</file>

<file path=ppt/charts/_rels/chart34.xml.rels><?xml version="1.0" encoding="UTF-8" standalone="yes"?>
<Relationships xmlns="http://schemas.openxmlformats.org/package/2006/relationships">
    <Relationship Id="rId1" Target="../embeddings/excel34.xlsx" Type="http://schemas.openxmlformats.org/officeDocument/2006/relationships/package"/>
</Relationships>

</file>

<file path=ppt/charts/_rels/chart35.xml.rels><?xml version="1.0" encoding="UTF-8" standalone="yes"?>
<Relationships xmlns="http://schemas.openxmlformats.org/package/2006/relationships">
    <Relationship Id="rId1" Target="../embeddings/excel35.xlsx" Type="http://schemas.openxmlformats.org/officeDocument/2006/relationships/package"/>
</Relationships>

</file>

<file path=ppt/charts/_rels/chart36.xml.rels><?xml version="1.0" encoding="UTF-8" standalone="yes"?>
<Relationships xmlns="http://schemas.openxmlformats.org/package/2006/relationships">
    <Relationship Id="rId1" Target="../embeddings/excel36.xlsx" Type="http://schemas.openxmlformats.org/officeDocument/2006/relationships/package"/>
</Relationships>

</file>

<file path=ppt/charts/_rels/chart37.xml.rels><?xml version="1.0" encoding="UTF-8" standalone="yes"?>
<Relationships xmlns="http://schemas.openxmlformats.org/package/2006/relationships">
    <Relationship Id="rId1" Target="../embeddings/excel37.xlsx" Type="http://schemas.openxmlformats.org/officeDocument/2006/relationships/package"/>
</Relationships>

</file>

<file path=ppt/charts/_rels/chart38.xml.rels><?xml version="1.0" encoding="UTF-8" standalone="yes"?>
<Relationships xmlns="http://schemas.openxmlformats.org/package/2006/relationships">
    <Relationship Id="rId1" Target="../embeddings/excel38.xlsx" Type="http://schemas.openxmlformats.org/officeDocument/2006/relationships/package"/>
</Relationships>

</file>

<file path=ppt/charts/_rels/chart39.xml.rels><?xml version="1.0" encoding="UTF-8" standalone="yes"?>
<Relationships xmlns="http://schemas.openxmlformats.org/package/2006/relationships">
    <Relationship Id="rId1" Target="../embeddings/excel39.xlsx" Type="http://schemas.openxmlformats.org/officeDocument/2006/relationships/package"/>
</Relationships>

</file>

<file path=ppt/charts/_rels/chart4.xml.rels><?xml version="1.0" encoding="UTF-8" standalone="yes"?>
<Relationships xmlns="http://schemas.openxmlformats.org/package/2006/relationships">
    <Relationship Id="rId1" Target="../embeddings/excel4.xlsx" Type="http://schemas.openxmlformats.org/officeDocument/2006/relationships/package"/>
</Relationships>

</file>

<file path=ppt/charts/_rels/chart40.xml.rels><?xml version="1.0" encoding="UTF-8" standalone="yes"?>
<Relationships xmlns="http://schemas.openxmlformats.org/package/2006/relationships">
    <Relationship Id="rId1" Target="../embeddings/excel40.xlsx" Type="http://schemas.openxmlformats.org/officeDocument/2006/relationships/package"/>
</Relationships>

</file>

<file path=ppt/charts/_rels/chart41.xml.rels><?xml version="1.0" encoding="UTF-8" standalone="yes"?>
<Relationships xmlns="http://schemas.openxmlformats.org/package/2006/relationships">
    <Relationship Id="rId1" Target="../embeddings/excel41.xlsx" Type="http://schemas.openxmlformats.org/officeDocument/2006/relationships/package"/>
</Relationships>

</file>

<file path=ppt/charts/_rels/chart42.xml.rels><?xml version="1.0" encoding="UTF-8" standalone="yes"?>
<Relationships xmlns="http://schemas.openxmlformats.org/package/2006/relationships">
    <Relationship Id="rId1" Target="../embeddings/excel42.xlsx" Type="http://schemas.openxmlformats.org/officeDocument/2006/relationships/package"/>
</Relationships>

</file>

<file path=ppt/charts/_rels/chart43.xml.rels><?xml version="1.0" encoding="UTF-8" standalone="yes"?>
<Relationships xmlns="http://schemas.openxmlformats.org/package/2006/relationships">
    <Relationship Id="rId1" Target="../embeddings/excel43.xlsx" Type="http://schemas.openxmlformats.org/officeDocument/2006/relationships/package"/>
</Relationships>

</file>

<file path=ppt/charts/_rels/chart44.xml.rels><?xml version="1.0" encoding="UTF-8" standalone="yes"?>
<Relationships xmlns="http://schemas.openxmlformats.org/package/2006/relationships">
    <Relationship Id="rId1" Target="../embeddings/excel44.xlsx" Type="http://schemas.openxmlformats.org/officeDocument/2006/relationships/package"/>
</Relationships>

</file>

<file path=ppt/charts/_rels/chart45.xml.rels><?xml version="1.0" encoding="UTF-8" standalone="yes"?>
<Relationships xmlns="http://schemas.openxmlformats.org/package/2006/relationships">
    <Relationship Id="rId1" Target="../embeddings/excel45.xlsx" Type="http://schemas.openxmlformats.org/officeDocument/2006/relationships/package"/>
</Relationships>

</file>

<file path=ppt/charts/_rels/chart46.xml.rels><?xml version="1.0" encoding="UTF-8" standalone="yes"?>
<Relationships xmlns="http://schemas.openxmlformats.org/package/2006/relationships">
    <Relationship Id="rId1" Target="../embeddings/excel46.xlsx" Type="http://schemas.openxmlformats.org/officeDocument/2006/relationships/package"/>
</Relationships>

</file>

<file path=ppt/charts/_rels/chart47.xml.rels><?xml version="1.0" encoding="UTF-8" standalone="yes"?>
<Relationships xmlns="http://schemas.openxmlformats.org/package/2006/relationships">
    <Relationship Id="rId1" Target="../embeddings/excel47.xlsx" Type="http://schemas.openxmlformats.org/officeDocument/2006/relationships/package"/>
</Relationships>

</file>

<file path=ppt/charts/_rels/chart48.xml.rels><?xml version="1.0" encoding="UTF-8" standalone="yes"?>
<Relationships xmlns="http://schemas.openxmlformats.org/package/2006/relationships">
    <Relationship Id="rId1" Target="../embeddings/excel48.xlsx" Type="http://schemas.openxmlformats.org/officeDocument/2006/relationships/package"/>
</Relationships>

</file>

<file path=ppt/charts/_rels/chart49.xml.rels><?xml version="1.0" encoding="UTF-8" standalone="yes"?>
<Relationships xmlns="http://schemas.openxmlformats.org/package/2006/relationships">
    <Relationship Id="rId1" Target="../embeddings/excel49.xlsx" Type="http://schemas.openxmlformats.org/officeDocument/2006/relationships/package"/>
</Relationships>

</file>

<file path=ppt/charts/_rels/chart5.xml.rels><?xml version="1.0" encoding="UTF-8" standalone="yes"?>
<Relationships xmlns="http://schemas.openxmlformats.org/package/2006/relationships">
    <Relationship Id="rId1" Target="../embeddings/excel5.xlsx" Type="http://schemas.openxmlformats.org/officeDocument/2006/relationships/package"/>
</Relationships>

</file>

<file path=ppt/charts/_rels/chart50.xml.rels><?xml version="1.0" encoding="UTF-8" standalone="yes"?>
<Relationships xmlns="http://schemas.openxmlformats.org/package/2006/relationships">
    <Relationship Id="rId1" Target="../embeddings/excel50.xlsx" Type="http://schemas.openxmlformats.org/officeDocument/2006/relationships/package"/>
</Relationships>

</file>

<file path=ppt/charts/_rels/chart51.xml.rels><?xml version="1.0" encoding="UTF-8" standalone="yes"?>
<Relationships xmlns="http://schemas.openxmlformats.org/package/2006/relationships">
    <Relationship Id="rId1" Target="../embeddings/excel51.xlsx" Type="http://schemas.openxmlformats.org/officeDocument/2006/relationships/package"/>
</Relationships>

</file>

<file path=ppt/charts/_rels/chart52.xml.rels><?xml version="1.0" encoding="UTF-8" standalone="yes"?>
<Relationships xmlns="http://schemas.openxmlformats.org/package/2006/relationships">
    <Relationship Id="rId1" Target="../embeddings/excel52.xlsx" Type="http://schemas.openxmlformats.org/officeDocument/2006/relationships/package"/>
</Relationships>

</file>

<file path=ppt/charts/_rels/chart53.xml.rels><?xml version="1.0" encoding="UTF-8" standalone="yes"?>
<Relationships xmlns="http://schemas.openxmlformats.org/package/2006/relationships">
    <Relationship Id="rId1" Target="../embeddings/excel53.xlsx" Type="http://schemas.openxmlformats.org/officeDocument/2006/relationships/package"/>
</Relationships>

</file>

<file path=ppt/charts/_rels/chart54.xml.rels><?xml version="1.0" encoding="UTF-8" standalone="yes"?>
<Relationships xmlns="http://schemas.openxmlformats.org/package/2006/relationships">
    <Relationship Id="rId1" Target="../embeddings/excel54.xlsx" Type="http://schemas.openxmlformats.org/officeDocument/2006/relationships/package"/>
</Relationships>

</file>

<file path=ppt/charts/_rels/chart55.xml.rels><?xml version="1.0" encoding="UTF-8" standalone="yes"?>
<Relationships xmlns="http://schemas.openxmlformats.org/package/2006/relationships">
    <Relationship Id="rId1" Target="../embeddings/excel55.xlsx" Type="http://schemas.openxmlformats.org/officeDocument/2006/relationships/package"/>
</Relationships>

</file>

<file path=ppt/charts/_rels/chart56.xml.rels><?xml version="1.0" encoding="UTF-8" standalone="yes"?>
<Relationships xmlns="http://schemas.openxmlformats.org/package/2006/relationships">
    <Relationship Id="rId1" Target="../embeddings/excel56.xlsx" Type="http://schemas.openxmlformats.org/officeDocument/2006/relationships/package"/>
</Relationships>

</file>

<file path=ppt/charts/_rels/chart57.xml.rels><?xml version="1.0" encoding="UTF-8" standalone="yes"?>
<Relationships xmlns="http://schemas.openxmlformats.org/package/2006/relationships">
    <Relationship Id="rId1" Target="../embeddings/excel57.xlsx" Type="http://schemas.openxmlformats.org/officeDocument/2006/relationships/package"/>
</Relationships>

</file>

<file path=ppt/charts/_rels/chart58.xml.rels><?xml version="1.0" encoding="UTF-8" standalone="yes"?>
<Relationships xmlns="http://schemas.openxmlformats.org/package/2006/relationships">
    <Relationship Id="rId1" Target="../embeddings/excel58.xlsx" Type="http://schemas.openxmlformats.org/officeDocument/2006/relationships/package"/>
</Relationships>

</file>

<file path=ppt/charts/_rels/chart59.xml.rels><?xml version="1.0" encoding="UTF-8" standalone="yes"?>
<Relationships xmlns="http://schemas.openxmlformats.org/package/2006/relationships">
    <Relationship Id="rId1" Target="../embeddings/excel59.xlsx" Type="http://schemas.openxmlformats.org/officeDocument/2006/relationships/package"/>
</Relationships>

</file>

<file path=ppt/charts/_rels/chart6.xml.rels><?xml version="1.0" encoding="UTF-8" standalone="yes"?>
<Relationships xmlns="http://schemas.openxmlformats.org/package/2006/relationships">
    <Relationship Id="rId1" Target="../embeddings/excel6.xlsx" Type="http://schemas.openxmlformats.org/officeDocument/2006/relationships/package"/>
</Relationships>

</file>

<file path=ppt/charts/_rels/chart60.xml.rels><?xml version="1.0" encoding="UTF-8" standalone="yes"?>
<Relationships xmlns="http://schemas.openxmlformats.org/package/2006/relationships">
    <Relationship Id="rId1" Target="../embeddings/excel60.xlsx" Type="http://schemas.openxmlformats.org/officeDocument/2006/relationships/package"/>
</Relationships>

</file>

<file path=ppt/charts/_rels/chart7.xml.rels><?xml version="1.0" encoding="UTF-8" standalone="yes"?>
<Relationships xmlns="http://schemas.openxmlformats.org/package/2006/relationships">
    <Relationship Id="rId1" Target="../embeddings/excel7.xlsx" Type="http://schemas.openxmlformats.org/officeDocument/2006/relationships/package"/>
</Relationships>

</file>

<file path=ppt/charts/_rels/chart8.xml.rels><?xml version="1.0" encoding="UTF-8" standalone="yes"?>
<Relationships xmlns="http://schemas.openxmlformats.org/package/2006/relationships">
    <Relationship Id="rId1" Target="../embeddings/excel8.xlsx" Type="http://schemas.openxmlformats.org/officeDocument/2006/relationships/package"/>
</Relationships>

</file>

<file path=ppt/charts/_rels/chart9.xml.rels><?xml version="1.0" encoding="UTF-8" standalone="yes"?>
<Relationships xmlns="http://schemas.openxmlformats.org/package/2006/relationships">
    <Relationship Id="rId1" Target="../embeddings/excel9.xlsx" Type="http://schemas.openxmlformats.org/officeDocument/2006/relationships/package"/>
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(KA:83.0, Hajonta:0.0)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T1!$A$2:$A$108</c:f>
              <c:strCache>
                <c:ptCount val="107"/>
                <c:pt idx="0">
                  <c:v>agility</c:v>
                </c:pt>
                <c:pt idx="1">
                  <c:v>aikido</c:v>
                </c:pt>
                <c:pt idx="2">
                  <c:v>amerikkalainen jalkapallo</c:v>
                </c:pt>
                <c:pt idx="3">
                  <c:v>ampumahiihto</c:v>
                </c:pt>
                <c:pt idx="4">
                  <c:v>ampumaurheilu</c:v>
                </c:pt>
                <c:pt idx="5">
                  <c:v>autourheilu</c:v>
                </c:pt>
                <c:pt idx="6">
                  <c:v>baseball/softball</c:v>
                </c:pt>
                <c:pt idx="7">
                  <c:v>beach volley</c:v>
                </c:pt>
                <c:pt idx="8">
                  <c:v>biljardi</c:v>
                </c:pt>
                <c:pt idx="9">
                  <c:v>bob/skeleton</c:v>
                </c:pt>
                <c:pt idx="10">
                  <c:v>brasialainen jujutsu</c:v>
                </c:pt>
                <c:pt idx="11">
                  <c:v>bridge</c:v>
                </c:pt>
                <c:pt idx="12">
                  <c:v>cheerleading</c:v>
                </c:pt>
                <c:pt idx="13">
                  <c:v>curling</c:v>
                </c:pt>
                <c:pt idx="14">
                  <c:v>darts</c:v>
                </c:pt>
                <c:pt idx="15">
                  <c:v>elektroninen urheilu</c:v>
                </c:pt>
                <c:pt idx="16">
                  <c:v>fitness</c:v>
                </c:pt>
                <c:pt idx="17">
                  <c:v>frisbeegolf</c:v>
                </c:pt>
                <c:pt idx="18">
                  <c:v>golf</c:v>
                </c:pt>
                <c:pt idx="19">
                  <c:v>hiihto</c:v>
                </c:pt>
                <c:pt idx="20">
                  <c:v>hockey</c:v>
                </c:pt>
                <c:pt idx="21">
                  <c:v>ilmailu</c:v>
                </c:pt>
                <c:pt idx="22">
                  <c:v>ITF-taekwon-Do</c:v>
                </c:pt>
                <c:pt idx="23">
                  <c:v>jalkapallo</c:v>
                </c:pt>
                <c:pt idx="24">
                  <c:v>jousiammunta</c:v>
                </c:pt>
                <c:pt idx="25">
                  <c:v>judo</c:v>
                </c:pt>
                <c:pt idx="26">
                  <c:v>jujutsu</c:v>
                </c:pt>
                <c:pt idx="27">
                  <c:v>jääkiekko</c:v>
                </c:pt>
                <c:pt idx="28">
                  <c:v>jääpallo</c:v>
                </c:pt>
                <c:pt idx="29">
                  <c:v>karate</c:v>
                </c:pt>
                <c:pt idx="30">
                  <c:v>kaukalopallo</c:v>
                </c:pt>
                <c:pt idx="31">
                  <c:v>keilailu</c:v>
                </c:pt>
                <c:pt idx="32">
                  <c:v>kelkkailu</c:v>
                </c:pt>
                <c:pt idx="33">
                  <c:v>kendo</c:v>
                </c:pt>
                <c:pt idx="34">
                  <c:v>kiipeily</c:v>
                </c:pt>
                <c:pt idx="35">
                  <c:v>koripallo</c:v>
                </c:pt>
                <c:pt idx="36">
                  <c:v>krav maga</c:v>
                </c:pt>
                <c:pt idx="37">
                  <c:v>kriketti</c:v>
                </c:pt>
                <c:pt idx="38">
                  <c:v>kyykkä</c:v>
                </c:pt>
                <c:pt idx="39">
                  <c:v>kädenvääntö</c:v>
                </c:pt>
                <c:pt idx="40">
                  <c:v>käsipallo</c:v>
                </c:pt>
                <c:pt idx="41">
                  <c:v>lacrosse</c:v>
                </c:pt>
                <c:pt idx="42">
                  <c:v>leanveto</c:v>
                </c:pt>
                <c:pt idx="43">
                  <c:v>lentopallo</c:v>
                </c:pt>
                <c:pt idx="44">
                  <c:v>liitokiekko</c:v>
                </c:pt>
                <c:pt idx="45">
                  <c:v>luistelu</c:v>
                </c:pt>
                <c:pt idx="46">
                  <c:v>lumilautailu</c:v>
                </c:pt>
                <c:pt idx="47">
                  <c:v>maalipallo</c:v>
                </c:pt>
                <c:pt idx="48">
                  <c:v>medieval combat</c:v>
                </c:pt>
                <c:pt idx="49">
                  <c:v>melonta</c:v>
                </c:pt>
                <c:pt idx="50">
                  <c:v>miekkailu/5-ottelu</c:v>
                </c:pt>
                <c:pt idx="51">
                  <c:v>moottorikelkkailu</c:v>
                </c:pt>
                <c:pt idx="52">
                  <c:v>moottoriurheilu</c:v>
                </c:pt>
                <c:pt idx="53">
                  <c:v>muay thai</c:v>
                </c:pt>
                <c:pt idx="54">
                  <c:v>MUU</c:v>
                </c:pt>
                <c:pt idx="55">
                  <c:v>mäkihyppy/yhdistetty</c:v>
                </c:pt>
                <c:pt idx="56">
                  <c:v>nyrkkeily</c:v>
                </c:pt>
                <c:pt idx="57">
                  <c:v>padel</c:v>
                </c:pt>
                <c:pt idx="58">
                  <c:v>paini</c:v>
                </c:pt>
                <c:pt idx="59">
                  <c:v>painonnosto</c:v>
                </c:pt>
                <c:pt idx="60">
                  <c:v>paintball</c:v>
                </c:pt>
                <c:pt idx="61">
                  <c:v>parkour</c:v>
                </c:pt>
                <c:pt idx="62">
                  <c:v>perinneurheilu</c:v>
                </c:pt>
                <c:pt idx="63">
                  <c:v>pesäpallo</c:v>
                </c:pt>
                <c:pt idx="64">
                  <c:v>petanque</c:v>
                </c:pt>
                <c:pt idx="65">
                  <c:v>potkunyrkkeily</c:v>
                </c:pt>
                <c:pt idx="66">
                  <c:v>purjehdus/veneily</c:v>
                </c:pt>
                <c:pt idx="67">
                  <c:v>pyöräily</c:v>
                </c:pt>
                <c:pt idx="68">
                  <c:v>pöytätennis</c:v>
                </c:pt>
                <c:pt idx="69">
                  <c:v>racketlon</c:v>
                </c:pt>
                <c:pt idx="70">
                  <c:v>ratagolf</c:v>
                </c:pt>
                <c:pt idx="71">
                  <c:v>ratsastus</c:v>
                </c:pt>
                <c:pt idx="72">
                  <c:v>ringette</c:v>
                </c:pt>
                <c:pt idx="73">
                  <c:v>rogaining</c:v>
                </c:pt>
                <c:pt idx="74">
                  <c:v>rugby</c:v>
                </c:pt>
                <c:pt idx="75">
                  <c:v>rullalautailu</c:v>
                </c:pt>
                <c:pt idx="76">
                  <c:v>salibandy</c:v>
                </c:pt>
                <c:pt idx="77">
                  <c:v>sambo</c:v>
                </c:pt>
                <c:pt idx="78">
                  <c:v>savate</c:v>
                </c:pt>
                <c:pt idx="79">
                  <c:v>scandinavian defendo</c:v>
                </c:pt>
                <c:pt idx="80">
                  <c:v>shakki</c:v>
                </c:pt>
                <c:pt idx="81">
                  <c:v>soutu</c:v>
                </c:pt>
                <c:pt idx="82">
                  <c:v>squash</c:v>
                </c:pt>
                <c:pt idx="83">
                  <c:v>sukellus</c:v>
                </c:pt>
                <c:pt idx="84">
                  <c:v>sulkapallo</c:v>
                </c:pt>
                <c:pt idx="85">
                  <c:v>suunnistus</c:v>
                </c:pt>
                <c:pt idx="86">
                  <c:v>taekwondo</c:v>
                </c:pt>
                <c:pt idx="87">
                  <c:v>taitoluistelu</c:v>
                </c:pt>
                <c:pt idx="88">
                  <c:v>tanssiurheilu</c:v>
                </c:pt>
                <c:pt idx="89">
                  <c:v>tennis</c:v>
                </c:pt>
                <c:pt idx="90">
                  <c:v>tikkaurheilu</c:v>
                </c:pt>
                <c:pt idx="91">
                  <c:v>triathlon</c:v>
                </c:pt>
                <c:pt idx="92">
                  <c:v>uinti</c:v>
                </c:pt>
                <c:pt idx="93">
                  <c:v>valjakkourheilu</c:v>
                </c:pt>
                <c:pt idx="94">
                  <c:v>vammaisurheilu</c:v>
                </c:pt>
                <c:pt idx="95">
                  <c:v>vapaaottelu</c:v>
                </c:pt>
                <c:pt idx="96">
                  <c:v>vesihiihto</c:v>
                </c:pt>
                <c:pt idx="97">
                  <c:v>voimannosto</c:v>
                </c:pt>
                <c:pt idx="98">
                  <c:v>voimistelu</c:v>
                </c:pt>
                <c:pt idx="99">
                  <c:v>wushu</c:v>
                </c:pt>
                <c:pt idx="100">
                  <c:v>yleisurheilu</c:v>
                </c:pt>
                <c:pt idx="101">
                  <c:v>-</c:v>
                </c:pt>
                <c:pt idx="102">
                  <c:v>-</c:v>
                </c:pt>
                <c:pt idx="103">
                  <c:v>-</c:v>
                </c:pt>
                <c:pt idx="104">
                  <c:v>-</c:v>
                </c:pt>
                <c:pt idx="105">
                  <c:v>-</c:v>
                </c:pt>
                <c:pt idx="106">
                  <c:v>-</c:v>
                </c:pt>
              </c:strCache>
            </c:strRef>
          </c:cat>
          <c:val>
            <c:numRef>
              <c:f>T1!$B$2:$B$108</c:f>
              <c:numCache>
                <c:formatCode>General</c:formatCode>
                <c:ptCount val="10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1.0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</c:numCache>
            </c:numRef>
          </c:val>
        </c:ser>
        <c:gapWidth val="58"/>
        <c:axId val="976123"/>
        <c:axId val="366313"/>
        <c:overlap val="0"/>
      </c:barChart>
      <c:catAx>
        <c:axId val="976123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366313"/>
        <c:crosses val="autoZero"/>
        <c:auto val="1"/>
        <c:lblAlgn val="ctr"/>
        <c:lblOffset val="100"/>
        <c:noMultiLvlLbl val="1"/>
      </c:catAx>
      <c:valAx>
        <c:axId val="366313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976123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(KA:2.67, Hajonta:1.19)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T1!$A$2:$A$8</c:f>
              <c:strCache>
                <c:ptCount val="7"/>
                <c:pt idx="0">
                  <c:v>Useita kertoja viikossa</c:v>
                </c:pt>
                <c:pt idx="1">
                  <c:v>Viikoittain</c:v>
                </c:pt>
                <c:pt idx="2">
                  <c:v>Joka kuukausi</c:v>
                </c:pt>
                <c:pt idx="3">
                  <c:v>Harvemmin</c:v>
                </c:pt>
                <c:pt idx="4">
                  <c:v>En koskaan</c:v>
                </c:pt>
                <c:pt idx="5">
                  <c:v>Seura ei tarjoa itseohjautuvia / avoimia harjoituksia</c:v>
                </c:pt>
                <c:pt idx="6">
                  <c:v>En osaa sanoa</c:v>
                </c:pt>
              </c:strCache>
            </c:strRef>
          </c:cat>
          <c:val>
            <c:numRef>
              <c:f>T1!$B$2:$B$8</c:f>
              <c:numCache>
                <c:formatCode>General</c:formatCode>
                <c:ptCount val="7"/>
                <c:pt idx="0">
                  <c:v>0.133</c:v>
                </c:pt>
                <c:pt idx="1">
                  <c:v>0.4</c:v>
                </c:pt>
                <c:pt idx="2">
                  <c:v>0.267</c:v>
                </c:pt>
                <c:pt idx="3">
                  <c:v>0.067</c:v>
                </c:pt>
                <c:pt idx="4">
                  <c:v>0.133</c:v>
                </c:pt>
                <c:pt idx="5">
                  <c:v>0.0</c:v>
                </c:pt>
                <c:pt idx="6">
                  <c:v>0.0</c:v>
                </c:pt>
              </c:numCache>
            </c:numRef>
          </c:val>
        </c:ser>
        <c:gapWidth val="58"/>
        <c:axId val="250718"/>
        <c:axId val="108105"/>
        <c:overlap val="0"/>
      </c:barChart>
      <c:catAx>
        <c:axId val="250718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108105"/>
        <c:crosses val="autoZero"/>
        <c:auto val="1"/>
        <c:lblAlgn val="ctr"/>
        <c:lblOffset val="100"/>
        <c:noMultiLvlLbl val="1"/>
      </c:catAx>
      <c:valAx>
        <c:axId val="108105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25071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(KA:4.38, Hajonta:0.49)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0.571</c:v>
                </c:pt>
                <c:pt idx="4">
                  <c:v>0.357</c:v>
                </c:pt>
              </c:numCache>
            </c:numRef>
          </c:val>
        </c:ser>
        <c:gapWidth val="58"/>
        <c:axId val="548391"/>
        <c:axId val="919538"/>
        <c:overlap val="0"/>
      </c:barChart>
      <c:catAx>
        <c:axId val="548391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19538"/>
        <c:crosses val="autoZero"/>
        <c:auto val="1"/>
        <c:lblAlgn val="ctr"/>
        <c:lblOffset val="100"/>
        <c:noMultiLvlLbl val="1"/>
      </c:catAx>
      <c:valAx>
        <c:axId val="919538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48391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(KA:4.31, Hajonta:0.46)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0.692</c:v>
                </c:pt>
                <c:pt idx="4">
                  <c:v>0.308</c:v>
                </c:pt>
              </c:numCache>
            </c:numRef>
          </c:val>
        </c:ser>
        <c:gapWidth val="58"/>
        <c:axId val="656270"/>
        <c:axId val="912678"/>
        <c:overlap val="0"/>
      </c:barChart>
      <c:catAx>
        <c:axId val="656270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12678"/>
        <c:crosses val="autoZero"/>
        <c:auto val="1"/>
        <c:lblAlgn val="ctr"/>
        <c:lblOffset val="100"/>
        <c:noMultiLvlLbl val="1"/>
      </c:catAx>
      <c:valAx>
        <c:axId val="912678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65627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(KA:3.69, Hajonta:1.26)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0.071</c:v>
                </c:pt>
                <c:pt idx="1">
                  <c:v>0.143</c:v>
                </c:pt>
                <c:pt idx="2">
                  <c:v>0.071</c:v>
                </c:pt>
                <c:pt idx="3">
                  <c:v>0.357</c:v>
                </c:pt>
                <c:pt idx="4">
                  <c:v>0.286</c:v>
                </c:pt>
              </c:numCache>
            </c:numRef>
          </c:val>
        </c:ser>
        <c:gapWidth val="58"/>
        <c:axId val="748511"/>
        <c:axId val="819169"/>
        <c:overlap val="0"/>
      </c:barChart>
      <c:catAx>
        <c:axId val="748511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19169"/>
        <c:crosses val="autoZero"/>
        <c:auto val="1"/>
        <c:lblAlgn val="ctr"/>
        <c:lblOffset val="100"/>
        <c:noMultiLvlLbl val="1"/>
      </c:catAx>
      <c:valAx>
        <c:axId val="819169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48511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(KA:4.54, Hajonta:0.5)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0.4</c:v>
                </c:pt>
                <c:pt idx="4">
                  <c:v>0.467</c:v>
                </c:pt>
              </c:numCache>
            </c:numRef>
          </c:val>
        </c:ser>
        <c:gapWidth val="58"/>
        <c:axId val="756289"/>
        <c:axId val="244520"/>
        <c:overlap val="0"/>
      </c:barChart>
      <c:catAx>
        <c:axId val="756289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44520"/>
        <c:crosses val="autoZero"/>
        <c:auto val="1"/>
        <c:lblAlgn val="ctr"/>
        <c:lblOffset val="100"/>
        <c:noMultiLvlLbl val="1"/>
      </c:catAx>
      <c:valAx>
        <c:axId val="244520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56289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(KA:4.23, Hajonta:0.58)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0.067</c:v>
                </c:pt>
                <c:pt idx="3">
                  <c:v>0.533</c:v>
                </c:pt>
                <c:pt idx="4">
                  <c:v>0.267</c:v>
                </c:pt>
              </c:numCache>
            </c:numRef>
          </c:val>
        </c:ser>
        <c:gapWidth val="58"/>
        <c:axId val="540846"/>
        <c:axId val="889268"/>
        <c:overlap val="0"/>
      </c:barChart>
      <c:catAx>
        <c:axId val="540846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89268"/>
        <c:crosses val="autoZero"/>
        <c:auto val="1"/>
        <c:lblAlgn val="ctr"/>
        <c:lblOffset val="100"/>
        <c:noMultiLvlLbl val="1"/>
      </c:catAx>
      <c:valAx>
        <c:axId val="889268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4084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(KA:4.77, Hajonta:0.42)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0.2</c:v>
                </c:pt>
                <c:pt idx="4">
                  <c:v>0.667</c:v>
                </c:pt>
              </c:numCache>
            </c:numRef>
          </c:val>
        </c:ser>
        <c:gapWidth val="58"/>
        <c:axId val="862944"/>
        <c:axId val="97593"/>
        <c:overlap val="0"/>
      </c:barChart>
      <c:catAx>
        <c:axId val="862944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7593"/>
        <c:crosses val="autoZero"/>
        <c:auto val="1"/>
        <c:lblAlgn val="ctr"/>
        <c:lblOffset val="100"/>
        <c:noMultiLvlLbl val="1"/>
      </c:catAx>
      <c:valAx>
        <c:axId val="97593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62944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(KA:2.29, Hajonta:0.7)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T1!$A$2:$A$5</c:f>
              <c:strCache>
                <c:ptCount val="4"/>
                <c:pt idx="0">
                  <c:v>liian helppoja</c:v>
                </c:pt>
                <c:pt idx="1">
                  <c:v>sopivan haastavia</c:v>
                </c:pt>
                <c:pt idx="2">
                  <c:v>liian haastavia</c:v>
                </c:pt>
                <c:pt idx="3">
                  <c:v>en osaa sanoa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0.0</c:v>
                </c:pt>
                <c:pt idx="1">
                  <c:v>0.857</c:v>
                </c:pt>
                <c:pt idx="2">
                  <c:v>0.0</c:v>
                </c:pt>
                <c:pt idx="3">
                  <c:v>0.143</c:v>
                </c:pt>
              </c:numCache>
            </c:numRef>
          </c:val>
        </c:ser>
        <c:gapWidth val="58"/>
        <c:axId val="756480"/>
        <c:axId val="222256"/>
        <c:overlap val="0"/>
      </c:barChart>
      <c:catAx>
        <c:axId val="756480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222256"/>
        <c:crosses val="autoZero"/>
        <c:auto val="1"/>
        <c:lblAlgn val="ctr"/>
        <c:lblOffset val="100"/>
        <c:noMultiLvlLbl val="1"/>
      </c:catAx>
      <c:valAx>
        <c:axId val="222256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75648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(KA:4.58, Hajonta:0.49)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0.357</c:v>
                </c:pt>
                <c:pt idx="4">
                  <c:v>0.5</c:v>
                </c:pt>
              </c:numCache>
            </c:numRef>
          </c:val>
        </c:ser>
        <c:gapWidth val="58"/>
        <c:axId val="239333"/>
        <c:axId val="624960"/>
        <c:overlap val="0"/>
      </c:barChart>
      <c:catAx>
        <c:axId val="239333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624960"/>
        <c:crosses val="autoZero"/>
        <c:auto val="1"/>
        <c:lblAlgn val="ctr"/>
        <c:lblOffset val="100"/>
        <c:noMultiLvlLbl val="1"/>
      </c:catAx>
      <c:valAx>
        <c:axId val="624960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39333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(KA:4.77, Hajonta:0.42)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0.2</c:v>
                </c:pt>
                <c:pt idx="4">
                  <c:v>0.667</c:v>
                </c:pt>
              </c:numCache>
            </c:numRef>
          </c:val>
        </c:ser>
        <c:gapWidth val="58"/>
        <c:axId val="476868"/>
        <c:axId val="465012"/>
        <c:overlap val="0"/>
      </c:barChart>
      <c:catAx>
        <c:axId val="47686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65012"/>
        <c:crosses val="autoZero"/>
        <c:auto val="1"/>
        <c:lblAlgn val="ctr"/>
        <c:lblOffset val="100"/>
        <c:noMultiLvlLbl val="1"/>
      </c:catAx>
      <c:valAx>
        <c:axId val="465012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7686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(KA:3.0, Hajonta:0.0)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T1!$A$2:$A$17</c:f>
              <c:strCache>
                <c:ptCount val="16"/>
                <c:pt idx="0">
                  <c:v>Etelä-Karjala</c:v>
                </c:pt>
                <c:pt idx="1">
                  <c:v>Etelä-Savo</c:v>
                </c:pt>
                <c:pt idx="2">
                  <c:v>Etelä-Suomi</c:v>
                </c:pt>
                <c:pt idx="3">
                  <c:v>Häme</c:v>
                </c:pt>
                <c:pt idx="4">
                  <c:v>Päijät-Häme</c:v>
                </c:pt>
                <c:pt idx="5">
                  <c:v>Kainuu</c:v>
                </c:pt>
                <c:pt idx="6">
                  <c:v>Keski-Pohjanmaa</c:v>
                </c:pt>
                <c:pt idx="7">
                  <c:v>Keski-Suomi</c:v>
                </c:pt>
                <c:pt idx="8">
                  <c:v>Kymenlaakso</c:v>
                </c:pt>
                <c:pt idx="9">
                  <c:v>Lappi</c:v>
                </c:pt>
                <c:pt idx="10">
                  <c:v>Lounais-Suomi</c:v>
                </c:pt>
                <c:pt idx="11">
                  <c:v>Pohjanmaa</c:v>
                </c:pt>
                <c:pt idx="12">
                  <c:v>Pohjois-Karjala</c:v>
                </c:pt>
                <c:pt idx="13">
                  <c:v>Pohjois-Pohjanmaa</c:v>
                </c:pt>
                <c:pt idx="14">
                  <c:v>Pohjois-Savo</c:v>
                </c:pt>
                <c:pt idx="15">
                  <c:v>Ahvenanmaa</c:v>
                </c:pt>
              </c:strCache>
            </c:strRef>
          </c:cat>
          <c:val>
            <c:numRef>
              <c:f>T1!$B$2:$B$17</c:f>
              <c:numCache>
                <c:formatCode>General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1.0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</c:numCache>
            </c:numRef>
          </c:val>
        </c:ser>
        <c:gapWidth val="58"/>
        <c:axId val="562253"/>
        <c:axId val="784271"/>
        <c:overlap val="0"/>
      </c:barChart>
      <c:catAx>
        <c:axId val="562253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784271"/>
        <c:crosses val="autoZero"/>
        <c:auto val="1"/>
        <c:lblAlgn val="ctr"/>
        <c:lblOffset val="100"/>
        <c:noMultiLvlLbl val="1"/>
      </c:catAx>
      <c:valAx>
        <c:axId val="784271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562253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(KA:4.58, Hajonta:0.49)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0.357</c:v>
                </c:pt>
                <c:pt idx="4">
                  <c:v>0.5</c:v>
                </c:pt>
              </c:numCache>
            </c:numRef>
          </c:val>
        </c:ser>
        <c:gapWidth val="58"/>
        <c:axId val="163806"/>
        <c:axId val="699743"/>
        <c:overlap val="0"/>
      </c:barChart>
      <c:catAx>
        <c:axId val="163806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699743"/>
        <c:crosses val="autoZero"/>
        <c:auto val="1"/>
        <c:lblAlgn val="ctr"/>
        <c:lblOffset val="100"/>
        <c:noMultiLvlLbl val="1"/>
      </c:catAx>
      <c:valAx>
        <c:axId val="699743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16380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(KA:4.82, Hajonta:0.39)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0.154</c:v>
                </c:pt>
                <c:pt idx="4">
                  <c:v>0.692</c:v>
                </c:pt>
              </c:numCache>
            </c:numRef>
          </c:val>
        </c:ser>
        <c:gapWidth val="58"/>
        <c:axId val="56960"/>
        <c:axId val="890439"/>
        <c:overlap val="0"/>
      </c:barChart>
      <c:catAx>
        <c:axId val="56960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90439"/>
        <c:crosses val="autoZero"/>
        <c:auto val="1"/>
        <c:lblAlgn val="ctr"/>
        <c:lblOffset val="100"/>
        <c:noMultiLvlLbl val="1"/>
      </c:catAx>
      <c:valAx>
        <c:axId val="890439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696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(KA:4.69, Hajonta:0.46)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0.267</c:v>
                </c:pt>
                <c:pt idx="4">
                  <c:v>0.6</c:v>
                </c:pt>
              </c:numCache>
            </c:numRef>
          </c:val>
        </c:ser>
        <c:gapWidth val="58"/>
        <c:axId val="792545"/>
        <c:axId val="912341"/>
        <c:overlap val="0"/>
      </c:barChart>
      <c:catAx>
        <c:axId val="792545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12341"/>
        <c:crosses val="autoZero"/>
        <c:auto val="1"/>
        <c:lblAlgn val="ctr"/>
        <c:lblOffset val="100"/>
        <c:noMultiLvlLbl val="1"/>
      </c:catAx>
      <c:valAx>
        <c:axId val="912341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92545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(KA:4.31, Hajonta:0.61)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0.067</c:v>
                </c:pt>
                <c:pt idx="3">
                  <c:v>0.467</c:v>
                </c:pt>
                <c:pt idx="4">
                  <c:v>0.333</c:v>
                </c:pt>
              </c:numCache>
            </c:numRef>
          </c:val>
        </c:ser>
        <c:gapWidth val="58"/>
        <c:axId val="801998"/>
        <c:axId val="38986"/>
        <c:overlap val="0"/>
      </c:barChart>
      <c:catAx>
        <c:axId val="80199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8986"/>
        <c:crosses val="autoZero"/>
        <c:auto val="1"/>
        <c:lblAlgn val="ctr"/>
        <c:lblOffset val="100"/>
        <c:noMultiLvlLbl val="1"/>
      </c:catAx>
      <c:valAx>
        <c:axId val="38986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0199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(KA:4.3, Hajonta:0.78) (Vastauksia:12)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0.167</c:v>
                </c:pt>
                <c:pt idx="3">
                  <c:v>0.25</c:v>
                </c:pt>
                <c:pt idx="4">
                  <c:v>0.417</c:v>
                </c:pt>
              </c:numCache>
            </c:numRef>
          </c:val>
        </c:ser>
        <c:gapWidth val="58"/>
        <c:axId val="530125"/>
        <c:axId val="51394"/>
        <c:overlap val="0"/>
      </c:barChart>
      <c:catAx>
        <c:axId val="530125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1394"/>
        <c:crosses val="autoZero"/>
        <c:auto val="1"/>
        <c:lblAlgn val="ctr"/>
        <c:lblOffset val="100"/>
        <c:noMultiLvlLbl val="1"/>
      </c:catAx>
      <c:valAx>
        <c:axId val="5139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30125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(KA:4.0, Hajonta:0.82)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0.071</c:v>
                </c:pt>
                <c:pt idx="2">
                  <c:v>0.071</c:v>
                </c:pt>
                <c:pt idx="3">
                  <c:v>0.5</c:v>
                </c:pt>
                <c:pt idx="4">
                  <c:v>0.214</c:v>
                </c:pt>
              </c:numCache>
            </c:numRef>
          </c:val>
        </c:ser>
        <c:gapWidth val="58"/>
        <c:axId val="782070"/>
        <c:axId val="149644"/>
        <c:overlap val="0"/>
      </c:barChart>
      <c:catAx>
        <c:axId val="782070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149644"/>
        <c:crosses val="autoZero"/>
        <c:auto val="1"/>
        <c:lblAlgn val="ctr"/>
        <c:lblOffset val="100"/>
        <c:noMultiLvlLbl val="1"/>
      </c:catAx>
      <c:valAx>
        <c:axId val="14964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8207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(KA:4.0, Hajonta:0.43)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0.077</c:v>
                </c:pt>
                <c:pt idx="3">
                  <c:v>0.692</c:v>
                </c:pt>
                <c:pt idx="4">
                  <c:v>0.077</c:v>
                </c:pt>
              </c:numCache>
            </c:numRef>
          </c:val>
        </c:ser>
        <c:gapWidth val="58"/>
        <c:axId val="267256"/>
        <c:axId val="135371"/>
        <c:overlap val="0"/>
      </c:barChart>
      <c:catAx>
        <c:axId val="267256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135371"/>
        <c:crosses val="autoZero"/>
        <c:auto val="1"/>
        <c:lblAlgn val="ctr"/>
        <c:lblOffset val="100"/>
        <c:noMultiLvlLbl val="1"/>
      </c:catAx>
      <c:valAx>
        <c:axId val="135371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6725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(KA:4.54, Hajonta:0.63)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0.067</c:v>
                </c:pt>
                <c:pt idx="3">
                  <c:v>0.267</c:v>
                </c:pt>
                <c:pt idx="4">
                  <c:v>0.533</c:v>
                </c:pt>
              </c:numCache>
            </c:numRef>
          </c:val>
        </c:ser>
        <c:gapWidth val="58"/>
        <c:axId val="779113"/>
        <c:axId val="886012"/>
        <c:overlap val="0"/>
      </c:barChart>
      <c:catAx>
        <c:axId val="779113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86012"/>
        <c:crosses val="autoZero"/>
        <c:auto val="1"/>
        <c:lblAlgn val="ctr"/>
        <c:lblOffset val="100"/>
        <c:noMultiLvlLbl val="1"/>
      </c:catAx>
      <c:valAx>
        <c:axId val="886012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79113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(KA:4.62, Hajonta:0.49)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0.333</c:v>
                </c:pt>
                <c:pt idx="4">
                  <c:v>0.533</c:v>
                </c:pt>
              </c:numCache>
            </c:numRef>
          </c:val>
        </c:ser>
        <c:gapWidth val="58"/>
        <c:axId val="663162"/>
        <c:axId val="485844"/>
        <c:overlap val="0"/>
      </c:barChart>
      <c:catAx>
        <c:axId val="663162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85844"/>
        <c:crosses val="autoZero"/>
        <c:auto val="1"/>
        <c:lblAlgn val="ctr"/>
        <c:lblOffset val="100"/>
        <c:noMultiLvlLbl val="1"/>
      </c:catAx>
      <c:valAx>
        <c:axId val="48584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663162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(KA:4.31, Hajonta:0.72)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0.133</c:v>
                </c:pt>
                <c:pt idx="3">
                  <c:v>0.333</c:v>
                </c:pt>
                <c:pt idx="4">
                  <c:v>0.4</c:v>
                </c:pt>
              </c:numCache>
            </c:numRef>
          </c:val>
        </c:ser>
        <c:gapWidth val="58"/>
        <c:axId val="269656"/>
        <c:axId val="713337"/>
        <c:overlap val="0"/>
      </c:barChart>
      <c:catAx>
        <c:axId val="269656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13337"/>
        <c:crosses val="autoZero"/>
        <c:auto val="1"/>
        <c:lblAlgn val="ctr"/>
        <c:lblOffset val="100"/>
        <c:noMultiLvlLbl val="1"/>
      </c:catAx>
      <c:valAx>
        <c:axId val="713337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6965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(KA:1.33, Hajonta:0.75) (Vastauksia:12)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0.833</c:v>
                </c:pt>
                <c:pt idx="1">
                  <c:v>0.0</c:v>
                </c:pt>
                <c:pt idx="2">
                  <c:v>0.167</c:v>
                </c:pt>
              </c:numCache>
            </c:numRef>
          </c:val>
        </c:ser>
        <c:gapWidth val="58"/>
        <c:axId val="9176"/>
        <c:axId val="154125"/>
        <c:overlap val="0"/>
      </c:barChart>
      <c:catAx>
        <c:axId val="9176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154125"/>
        <c:crosses val="autoZero"/>
        <c:auto val="1"/>
        <c:lblAlgn val="ctr"/>
        <c:lblOffset val="100"/>
        <c:noMultiLvlLbl val="1"/>
      </c:catAx>
      <c:valAx>
        <c:axId val="154125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917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(KA:4.46, Hajonta:0.5)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0.467</c:v>
                </c:pt>
                <c:pt idx="4">
                  <c:v>0.4</c:v>
                </c:pt>
              </c:numCache>
            </c:numRef>
          </c:val>
        </c:ser>
        <c:gapWidth val="58"/>
        <c:axId val="794517"/>
        <c:axId val="805162"/>
        <c:overlap val="0"/>
      </c:barChart>
      <c:catAx>
        <c:axId val="794517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05162"/>
        <c:crosses val="autoZero"/>
        <c:auto val="1"/>
        <c:lblAlgn val="ctr"/>
        <c:lblOffset val="100"/>
        <c:noMultiLvlLbl val="1"/>
      </c:catAx>
      <c:valAx>
        <c:axId val="805162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94517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(KA:4.4, Hajonta:0.66) (Vastauksia:12)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0.083</c:v>
                </c:pt>
                <c:pt idx="3">
                  <c:v>0.333</c:v>
                </c:pt>
                <c:pt idx="4">
                  <c:v>0.417</c:v>
                </c:pt>
              </c:numCache>
            </c:numRef>
          </c:val>
        </c:ser>
        <c:gapWidth val="58"/>
        <c:axId val="286383"/>
        <c:axId val="316102"/>
        <c:overlap val="0"/>
      </c:barChart>
      <c:catAx>
        <c:axId val="286383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16102"/>
        <c:crosses val="autoZero"/>
        <c:auto val="1"/>
        <c:lblAlgn val="ctr"/>
        <c:lblOffset val="100"/>
        <c:noMultiLvlLbl val="1"/>
      </c:catAx>
      <c:valAx>
        <c:axId val="316102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86383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(KA:4.69, Hajonta:0.46)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0.267</c:v>
                </c:pt>
                <c:pt idx="4">
                  <c:v>0.6</c:v>
                </c:pt>
              </c:numCache>
            </c:numRef>
          </c:val>
        </c:ser>
        <c:gapWidth val="58"/>
        <c:axId val="381568"/>
        <c:axId val="938883"/>
        <c:overlap val="0"/>
      </c:barChart>
      <c:catAx>
        <c:axId val="38156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38883"/>
        <c:crosses val="autoZero"/>
        <c:auto val="1"/>
        <c:lblAlgn val="ctr"/>
        <c:lblOffset val="100"/>
        <c:noMultiLvlLbl val="1"/>
      </c:catAx>
      <c:valAx>
        <c:axId val="938883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8156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(KA:4.2, Hajonta:0.83)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0.067</c:v>
                </c:pt>
                <c:pt idx="2">
                  <c:v>0.067</c:v>
                </c:pt>
                <c:pt idx="3">
                  <c:v>0.467</c:v>
                </c:pt>
                <c:pt idx="4">
                  <c:v>0.4</c:v>
                </c:pt>
              </c:numCache>
            </c:numRef>
          </c:val>
        </c:ser>
        <c:gapWidth val="58"/>
        <c:axId val="756658"/>
        <c:axId val="522777"/>
        <c:overlap val="0"/>
      </c:barChart>
      <c:catAx>
        <c:axId val="75665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22777"/>
        <c:crosses val="autoZero"/>
        <c:auto val="1"/>
        <c:lblAlgn val="ctr"/>
        <c:lblOffset val="100"/>
        <c:noMultiLvlLbl val="1"/>
      </c:catAx>
      <c:valAx>
        <c:axId val="522777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5665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(KA:4.4, Hajonta:1.08)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0.067</c:v>
                </c:pt>
                <c:pt idx="1">
                  <c:v>0.0</c:v>
                </c:pt>
                <c:pt idx="2">
                  <c:v>0.067</c:v>
                </c:pt>
                <c:pt idx="3">
                  <c:v>0.2</c:v>
                </c:pt>
                <c:pt idx="4">
                  <c:v>0.667</c:v>
                </c:pt>
              </c:numCache>
            </c:numRef>
          </c:val>
        </c:ser>
        <c:gapWidth val="58"/>
        <c:axId val="264078"/>
        <c:axId val="706524"/>
        <c:overlap val="0"/>
      </c:barChart>
      <c:catAx>
        <c:axId val="26407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06524"/>
        <c:crosses val="autoZero"/>
        <c:auto val="1"/>
        <c:lblAlgn val="ctr"/>
        <c:lblOffset val="100"/>
        <c:noMultiLvlLbl val="1"/>
      </c:catAx>
      <c:valAx>
        <c:axId val="70652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6407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(KA:4.69, Hajonta:0.46)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0.286</c:v>
                </c:pt>
                <c:pt idx="4">
                  <c:v>0.643</c:v>
                </c:pt>
              </c:numCache>
            </c:numRef>
          </c:val>
        </c:ser>
        <c:gapWidth val="58"/>
        <c:axId val="942898"/>
        <c:axId val="212882"/>
        <c:overlap val="0"/>
      </c:barChart>
      <c:catAx>
        <c:axId val="94289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12882"/>
        <c:crosses val="autoZero"/>
        <c:auto val="1"/>
        <c:lblAlgn val="ctr"/>
        <c:lblOffset val="100"/>
        <c:noMultiLvlLbl val="1"/>
      </c:catAx>
      <c:valAx>
        <c:axId val="212882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4289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(KA:2.96, Hajonta:1.97)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T1!$A$2:$A$7</c:f>
              <c:strCache>
                <c:ptCount val="6"/>
                <c:pt idx="0">
                  <c:v>Netistä</c:v>
                </c:pt>
                <c:pt idx="1">
                  <c:v>Somesta</c:v>
                </c:pt>
                <c:pt idx="2">
                  <c:v>Lehdestä</c:v>
                </c:pt>
                <c:pt idx="3">
                  <c:v>Kaupan tai koulun ilmoitustaululta</c:v>
                </c:pt>
                <c:pt idx="4">
                  <c:v>Kaverilta</c:v>
                </c:pt>
                <c:pt idx="5">
                  <c:v>Muualta, mistä</c:v>
                </c:pt>
              </c:strCache>
            </c:strRef>
          </c:cat>
          <c:val>
            <c:numRef>
              <c:f>T1!$B$2:$B$7</c:f>
              <c:numCache>
                <c:formatCode>General</c:formatCode>
                <c:ptCount val="6"/>
                <c:pt idx="0">
                  <c:v>0.714</c:v>
                </c:pt>
                <c:pt idx="1">
                  <c:v>0.214</c:v>
                </c:pt>
                <c:pt idx="2">
                  <c:v>0.071</c:v>
                </c:pt>
                <c:pt idx="3">
                  <c:v>0.0</c:v>
                </c:pt>
                <c:pt idx="4">
                  <c:v>0.571</c:v>
                </c:pt>
                <c:pt idx="5">
                  <c:v>0.143</c:v>
                </c:pt>
              </c:numCache>
            </c:numRef>
          </c:val>
        </c:ser>
        <c:gapWidth val="58"/>
        <c:axId val="861184"/>
        <c:axId val="571074"/>
        <c:overlap val="0"/>
      </c:barChart>
      <c:catAx>
        <c:axId val="861184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571074"/>
        <c:crosses val="autoZero"/>
        <c:auto val="1"/>
        <c:lblAlgn val="ctr"/>
        <c:lblOffset val="100"/>
        <c:noMultiLvlLbl val="1"/>
      </c:catAx>
      <c:valAx>
        <c:axId val="57107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861184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(KA:4.0, Hajonta:0.93)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0.071</c:v>
                </c:pt>
                <c:pt idx="2">
                  <c:v>0.214</c:v>
                </c:pt>
                <c:pt idx="3">
                  <c:v>0.357</c:v>
                </c:pt>
                <c:pt idx="4">
                  <c:v>0.357</c:v>
                </c:pt>
              </c:numCache>
            </c:numRef>
          </c:val>
        </c:ser>
        <c:gapWidth val="58"/>
        <c:axId val="398251"/>
        <c:axId val="263305"/>
        <c:overlap val="0"/>
      </c:barChart>
      <c:catAx>
        <c:axId val="398251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63305"/>
        <c:crosses val="autoZero"/>
        <c:auto val="1"/>
        <c:lblAlgn val="ctr"/>
        <c:lblOffset val="100"/>
        <c:noMultiLvlLbl val="1"/>
      </c:catAx>
      <c:valAx>
        <c:axId val="263305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98251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(KA:4.27, Hajonta:0.86)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0.071</c:v>
                </c:pt>
                <c:pt idx="2">
                  <c:v>0.0</c:v>
                </c:pt>
                <c:pt idx="3">
                  <c:v>0.357</c:v>
                </c:pt>
                <c:pt idx="4">
                  <c:v>0.357</c:v>
                </c:pt>
              </c:numCache>
            </c:numRef>
          </c:val>
        </c:ser>
        <c:gapWidth val="58"/>
        <c:axId val="88996"/>
        <c:axId val="27565"/>
        <c:overlap val="0"/>
      </c:barChart>
      <c:catAx>
        <c:axId val="88996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7565"/>
        <c:crosses val="autoZero"/>
        <c:auto val="1"/>
        <c:lblAlgn val="ctr"/>
        <c:lblOffset val="100"/>
        <c:noMultiLvlLbl val="1"/>
      </c:catAx>
      <c:valAx>
        <c:axId val="27565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899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(KA:4.36, Hajonta:0.81)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0.071</c:v>
                </c:pt>
                <c:pt idx="2">
                  <c:v>0.0</c:v>
                </c:pt>
                <c:pt idx="3">
                  <c:v>0.429</c:v>
                </c:pt>
                <c:pt idx="4">
                  <c:v>0.5</c:v>
                </c:pt>
              </c:numCache>
            </c:numRef>
          </c:val>
        </c:ser>
        <c:gapWidth val="58"/>
        <c:axId val="335037"/>
        <c:axId val="622464"/>
        <c:overlap val="0"/>
      </c:barChart>
      <c:catAx>
        <c:axId val="335037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622464"/>
        <c:crosses val="autoZero"/>
        <c:auto val="1"/>
        <c:lblAlgn val="ctr"/>
        <c:lblOffset val="100"/>
        <c:noMultiLvlLbl val="1"/>
      </c:catAx>
      <c:valAx>
        <c:axId val="62246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35037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(KA:3.6, Hajonta:0.8)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Alle 18 vuotta</c:v>
                </c:pt>
                <c:pt idx="1">
                  <c:v>18-29 vuotta</c:v>
                </c:pt>
                <c:pt idx="2">
                  <c:v>30-49 vuotta</c:v>
                </c:pt>
                <c:pt idx="3">
                  <c:v>50-64 vuotta</c:v>
                </c:pt>
                <c:pt idx="4">
                  <c:v>Yli 65 vuotta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0.133</c:v>
                </c:pt>
                <c:pt idx="2">
                  <c:v>0.2</c:v>
                </c:pt>
                <c:pt idx="3">
                  <c:v>0.6</c:v>
                </c:pt>
                <c:pt idx="4">
                  <c:v>0.067</c:v>
                </c:pt>
              </c:numCache>
            </c:numRef>
          </c:val>
        </c:ser>
        <c:gapWidth val="58"/>
        <c:axId val="131658"/>
        <c:axId val="414927"/>
        <c:overlap val="0"/>
      </c:barChart>
      <c:catAx>
        <c:axId val="131658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414927"/>
        <c:crosses val="autoZero"/>
        <c:auto val="1"/>
        <c:lblAlgn val="ctr"/>
        <c:lblOffset val="100"/>
        <c:noMultiLvlLbl val="1"/>
      </c:catAx>
      <c:valAx>
        <c:axId val="414927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13165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(KA:4.17, Hajonta:0.8)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0.214</c:v>
                </c:pt>
                <c:pt idx="3">
                  <c:v>0.286</c:v>
                </c:pt>
                <c:pt idx="4">
                  <c:v>0.357</c:v>
                </c:pt>
              </c:numCache>
            </c:numRef>
          </c:val>
        </c:ser>
        <c:gapWidth val="58"/>
        <c:axId val="499751"/>
        <c:axId val="504774"/>
        <c:overlap val="0"/>
      </c:barChart>
      <c:catAx>
        <c:axId val="499751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04774"/>
        <c:crosses val="autoZero"/>
        <c:auto val="1"/>
        <c:lblAlgn val="ctr"/>
        <c:lblOffset val="100"/>
        <c:noMultiLvlLbl val="1"/>
      </c:catAx>
      <c:valAx>
        <c:axId val="50477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99751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(KA:4.6, Hajonta:0.61)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0.067</c:v>
                </c:pt>
                <c:pt idx="3">
                  <c:v>0.267</c:v>
                </c:pt>
                <c:pt idx="4">
                  <c:v>0.667</c:v>
                </c:pt>
              </c:numCache>
            </c:numRef>
          </c:val>
        </c:ser>
        <c:gapWidth val="58"/>
        <c:axId val="307334"/>
        <c:axId val="335544"/>
        <c:overlap val="0"/>
      </c:barChart>
      <c:catAx>
        <c:axId val="307334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35544"/>
        <c:crosses val="autoZero"/>
        <c:auto val="1"/>
        <c:lblAlgn val="ctr"/>
        <c:lblOffset val="100"/>
        <c:noMultiLvlLbl val="1"/>
      </c:catAx>
      <c:valAx>
        <c:axId val="33554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07334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(KA:4.36, Hajonta:0.81)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0.214</c:v>
                </c:pt>
                <c:pt idx="3">
                  <c:v>0.214</c:v>
                </c:pt>
                <c:pt idx="4">
                  <c:v>0.571</c:v>
                </c:pt>
              </c:numCache>
            </c:numRef>
          </c:val>
        </c:ser>
        <c:gapWidth val="58"/>
        <c:axId val="955582"/>
        <c:axId val="766730"/>
        <c:overlap val="0"/>
      </c:barChart>
      <c:catAx>
        <c:axId val="955582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66730"/>
        <c:crosses val="autoZero"/>
        <c:auto val="1"/>
        <c:lblAlgn val="ctr"/>
        <c:lblOffset val="100"/>
        <c:noMultiLvlLbl val="1"/>
      </c:catAx>
      <c:valAx>
        <c:axId val="766730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55582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(KA:4.36, Hajonta:0.72)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0.143</c:v>
                </c:pt>
                <c:pt idx="3">
                  <c:v>0.357</c:v>
                </c:pt>
                <c:pt idx="4">
                  <c:v>0.5</c:v>
                </c:pt>
              </c:numCache>
            </c:numRef>
          </c:val>
        </c:ser>
        <c:gapWidth val="58"/>
        <c:axId val="205528"/>
        <c:axId val="908255"/>
        <c:overlap val="0"/>
      </c:barChart>
      <c:catAx>
        <c:axId val="20552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08255"/>
        <c:crosses val="autoZero"/>
        <c:auto val="1"/>
        <c:lblAlgn val="ctr"/>
        <c:lblOffset val="100"/>
        <c:noMultiLvlLbl val="1"/>
      </c:catAx>
      <c:valAx>
        <c:axId val="908255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0552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(KA:4.87, Hajonta:0.34)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0.133</c:v>
                </c:pt>
                <c:pt idx="4">
                  <c:v>0.867</c:v>
                </c:pt>
              </c:numCache>
            </c:numRef>
          </c:val>
        </c:ser>
        <c:gapWidth val="58"/>
        <c:axId val="959917"/>
        <c:axId val="389766"/>
        <c:overlap val="0"/>
      </c:barChart>
      <c:catAx>
        <c:axId val="959917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89766"/>
        <c:crosses val="autoZero"/>
        <c:auto val="1"/>
        <c:lblAlgn val="ctr"/>
        <c:lblOffset val="100"/>
        <c:noMultiLvlLbl val="1"/>
      </c:catAx>
      <c:valAx>
        <c:axId val="389766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59917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(KA:4.42, Hajonta:0.49)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0.538</c:v>
                </c:pt>
                <c:pt idx="4">
                  <c:v>0.385</c:v>
                </c:pt>
              </c:numCache>
            </c:numRef>
          </c:val>
        </c:ser>
        <c:gapWidth val="58"/>
        <c:axId val="197596"/>
        <c:axId val="28582"/>
        <c:overlap val="0"/>
      </c:barChart>
      <c:catAx>
        <c:axId val="197596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8582"/>
        <c:crosses val="autoZero"/>
        <c:auto val="1"/>
        <c:lblAlgn val="ctr"/>
        <c:lblOffset val="100"/>
        <c:noMultiLvlLbl val="1"/>
      </c:catAx>
      <c:valAx>
        <c:axId val="28582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19759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(KA:3.18, Hajonta:1.34)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0.154</c:v>
                </c:pt>
                <c:pt idx="1">
                  <c:v>0.077</c:v>
                </c:pt>
                <c:pt idx="2">
                  <c:v>0.231</c:v>
                </c:pt>
                <c:pt idx="3">
                  <c:v>0.231</c:v>
                </c:pt>
                <c:pt idx="4">
                  <c:v>0.154</c:v>
                </c:pt>
              </c:numCache>
            </c:numRef>
          </c:val>
        </c:ser>
        <c:gapWidth val="58"/>
        <c:axId val="286515"/>
        <c:axId val="964546"/>
        <c:overlap val="0"/>
      </c:barChart>
      <c:catAx>
        <c:axId val="286515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64546"/>
        <c:crosses val="autoZero"/>
        <c:auto val="1"/>
        <c:lblAlgn val="ctr"/>
        <c:lblOffset val="100"/>
        <c:noMultiLvlLbl val="1"/>
      </c:catAx>
      <c:valAx>
        <c:axId val="964546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86515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(KA:4.17, Hajonta:0.9) (Vastauksia:14)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</c:v>
                </c:pt>
                <c:pt idx="1">
                  <c:v>0.071</c:v>
                </c:pt>
                <c:pt idx="2">
                  <c:v>0.071</c:v>
                </c:pt>
                <c:pt idx="3">
                  <c:v>0.357</c:v>
                </c:pt>
                <c:pt idx="4">
                  <c:v>0.357</c:v>
                </c:pt>
              </c:numCache>
            </c:numRef>
          </c:val>
        </c:ser>
        <c:gapWidth val="58"/>
        <c:axId val="470466"/>
        <c:axId val="798961"/>
        <c:overlap val="0"/>
      </c:barChart>
      <c:catAx>
        <c:axId val="470466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98961"/>
        <c:crosses val="autoZero"/>
        <c:auto val="1"/>
        <c:lblAlgn val="ctr"/>
        <c:lblOffset val="100"/>
        <c:noMultiLvlLbl val="1"/>
      </c:catAx>
      <c:valAx>
        <c:axId val="798961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7046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(KA:4.1, Hajonta:1.14)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0.077</c:v>
                </c:pt>
                <c:pt idx="1">
                  <c:v>0.0</c:v>
                </c:pt>
                <c:pt idx="2">
                  <c:v>0.0</c:v>
                </c:pt>
                <c:pt idx="3">
                  <c:v>0.385</c:v>
                </c:pt>
                <c:pt idx="4">
                  <c:v>0.308</c:v>
                </c:pt>
              </c:numCache>
            </c:numRef>
          </c:val>
        </c:ser>
        <c:gapWidth val="58"/>
        <c:axId val="542930"/>
        <c:axId val="331450"/>
        <c:overlap val="0"/>
      </c:barChart>
      <c:catAx>
        <c:axId val="542930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31450"/>
        <c:crosses val="autoZero"/>
        <c:auto val="1"/>
        <c:lblAlgn val="ctr"/>
        <c:lblOffset val="100"/>
        <c:noMultiLvlLbl val="1"/>
      </c:catAx>
      <c:valAx>
        <c:axId val="331450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4293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(KA:2.68, Hajonta:1.87)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T1!$A$2:$A$7</c:f>
              <c:strCache>
                <c:ptCount val="6"/>
                <c:pt idx="0">
                  <c:v>Osallistua liikuntaan</c:v>
                </c:pt>
                <c:pt idx="1">
                  <c:v>Toimia vapaaehtoisena</c:v>
                </c:pt>
                <c:pt idx="2">
                  <c:v>Toimia luottamushenkilönä</c:v>
                </c:pt>
                <c:pt idx="3">
                  <c:v>Olla kehittämässä seuran toimintaa</c:v>
                </c:pt>
                <c:pt idx="4">
                  <c:v>Olla kannustajana/katsojana</c:v>
                </c:pt>
                <c:pt idx="5">
                  <c:v>Tarkenna mitä...</c:v>
                </c:pt>
              </c:strCache>
            </c:strRef>
          </c:cat>
          <c:val>
            <c:numRef>
              <c:f>T1!$B$2:$B$7</c:f>
              <c:numCache>
                <c:formatCode>General</c:formatCode>
                <c:ptCount val="6"/>
                <c:pt idx="0">
                  <c:v>0.692</c:v>
                </c:pt>
                <c:pt idx="1">
                  <c:v>0.154</c:v>
                </c:pt>
                <c:pt idx="2">
                  <c:v>0.0</c:v>
                </c:pt>
                <c:pt idx="3">
                  <c:v>0.308</c:v>
                </c:pt>
                <c:pt idx="4">
                  <c:v>0.154</c:v>
                </c:pt>
                <c:pt idx="5">
                  <c:v>0.154</c:v>
                </c:pt>
              </c:numCache>
            </c:numRef>
          </c:val>
        </c:ser>
        <c:gapWidth val="58"/>
        <c:axId val="188516"/>
        <c:axId val="868968"/>
        <c:overlap val="0"/>
      </c:barChart>
      <c:catAx>
        <c:axId val="188516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868968"/>
        <c:crosses val="autoZero"/>
        <c:auto val="1"/>
        <c:lblAlgn val="ctr"/>
        <c:lblOffset val="100"/>
        <c:noMultiLvlLbl val="1"/>
      </c:catAx>
      <c:valAx>
        <c:axId val="868968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18851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(KA:1.87, Hajonta:0.34)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T1!$A$2:$A$5</c:f>
              <c:strCache>
                <c:ptCount val="4"/>
                <c:pt idx="0">
                  <c:v>Nainen</c:v>
                </c:pt>
                <c:pt idx="1">
                  <c:v>Mies</c:v>
                </c:pt>
                <c:pt idx="2">
                  <c:v>Muu</c:v>
                </c:pt>
                <c:pt idx="3">
                  <c:v>En halua kertoa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0.133</c:v>
                </c:pt>
                <c:pt idx="1">
                  <c:v>0.867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gapWidth val="58"/>
        <c:axId val="640789"/>
        <c:axId val="817623"/>
        <c:overlap val="0"/>
      </c:barChart>
      <c:catAx>
        <c:axId val="640789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817623"/>
        <c:crosses val="autoZero"/>
        <c:auto val="1"/>
        <c:lblAlgn val="ctr"/>
        <c:lblOffset val="100"/>
        <c:noMultiLvlLbl val="1"/>
      </c:catAx>
      <c:valAx>
        <c:axId val="817623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640789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(KA:3.92, Hajonta:0.95)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0.077</c:v>
                </c:pt>
                <c:pt idx="1">
                  <c:v>0.0</c:v>
                </c:pt>
                <c:pt idx="2">
                  <c:v>0.0</c:v>
                </c:pt>
                <c:pt idx="3">
                  <c:v>0.692</c:v>
                </c:pt>
                <c:pt idx="4">
                  <c:v>0.154</c:v>
                </c:pt>
              </c:numCache>
            </c:numRef>
          </c:val>
        </c:ser>
        <c:gapWidth val="58"/>
        <c:axId val="772478"/>
        <c:axId val="600903"/>
        <c:overlap val="0"/>
      </c:barChart>
      <c:catAx>
        <c:axId val="772478"/>
        <c:scaling/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600903"/>
        <c:crosses val="autoZero"/>
        <c:auto val="1"/>
        <c:lblAlgn val="ctr"/>
        <c:lblOffset val="100"/>
        <c:noMultiLvlLbl val="1"/>
      </c:catAx>
      <c:valAx>
        <c:axId val="600903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7247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(KA:1.0, Hajonta:0.0)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T1!$A$2:$A$4</c:f>
              <c:strCache>
                <c:ptCount val="3"/>
                <c:pt idx="0">
                  <c:v>Kyllä, miksi</c:v>
                </c:pt>
                <c:pt idx="1">
                  <c:v>En, miksi</c:v>
                </c:pt>
                <c:pt idx="2">
                  <c:v>En osaa sanoa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1.0</c:v>
                </c:pt>
                <c:pt idx="1">
                  <c:v>0.0</c:v>
                </c:pt>
                <c:pt idx="2">
                  <c:v>0.0</c:v>
                </c:pt>
              </c:numCache>
            </c:numRef>
          </c:val>
        </c:ser>
        <c:gapWidth val="58"/>
        <c:axId val="205238"/>
        <c:axId val="445163"/>
        <c:overlap val="0"/>
      </c:barChart>
      <c:catAx>
        <c:axId val="205238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445163"/>
        <c:crosses val="autoZero"/>
        <c:auto val="1"/>
        <c:lblAlgn val="ctr"/>
        <c:lblOffset val="100"/>
        <c:noMultiLvlLbl val="1"/>
      </c:catAx>
      <c:valAx>
        <c:axId val="445163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20523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T1!$A$2:$A$4</c:f>
              <c:strCache>
                <c:ptCount val="3"/>
                <c:pt idx="0">
                  <c:v>Seuran liikuntatarjonta aikuisille on riittävän monipuolinen.</c:v>
                </c:pt>
                <c:pt idx="1">
                  <c:v>Seuran liikuntatarjonta aikuisille on kiinnostavaa.</c:v>
                </c:pt>
                <c:pt idx="2">
                  <c:v>Seuran ohjatun liikunnan hinta-laatusuhde on kohdallaan.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4.4</c:v>
                </c:pt>
                <c:pt idx="1">
                  <c:v>4.3</c:v>
                </c:pt>
                <c:pt idx="2">
                  <c:v>3.7</c:v>
                </c:pt>
              </c:numCache>
            </c:numRef>
          </c:val>
        </c:ser>
        <c:gapWidth val="58"/>
        <c:axId val="773794"/>
        <c:axId val="425821"/>
        <c:overlap val="0"/>
      </c:barChart>
      <c:catAx>
        <c:axId val="773794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25821"/>
        <c:crosses val="autoZero"/>
        <c:auto val="1"/>
        <c:lblAlgn val="ctr"/>
        <c:lblOffset val="100"/>
        <c:noMultiLvlLbl val="1"/>
      </c:catAx>
      <c:valAx>
        <c:axId val="425821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773794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T1!$A$2:$A$4</c:f>
              <c:strCache>
                <c:ptCount val="3"/>
                <c:pt idx="0">
                  <c:v>Ohjatun harjoituksen sisältö vastaa odotuksiani.</c:v>
                </c:pt>
                <c:pt idx="1">
                  <c:v>Ohjatut harjoitukset ovat monipuolisia.</c:v>
                </c:pt>
                <c:pt idx="2">
                  <c:v>Harjoitusten jälkeen minulla on aina tai lähes aina hyvä mieli.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4.5</c:v>
                </c:pt>
                <c:pt idx="1">
                  <c:v>4.2</c:v>
                </c:pt>
                <c:pt idx="2">
                  <c:v>4.8</c:v>
                </c:pt>
              </c:numCache>
            </c:numRef>
          </c:val>
        </c:ser>
        <c:gapWidth val="58"/>
        <c:axId val="399084"/>
        <c:axId val="239842"/>
        <c:overlap val="0"/>
      </c:barChart>
      <c:catAx>
        <c:axId val="399084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39842"/>
        <c:crosses val="autoZero"/>
        <c:auto val="1"/>
        <c:lblAlgn val="ctr"/>
        <c:lblOffset val="100"/>
        <c:noMultiLvlLbl val="1"/>
      </c:catAx>
      <c:valAx>
        <c:axId val="239842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99084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T1!$A$2:$A$5</c:f>
              <c:strCache>
                <c:ptCount val="4"/>
                <c:pt idx="0">
                  <c:v>Saan ohjaajalta riittävästi liike-, toiminta- tai pelitapavaihtoehtoja ja -ohjeita.</c:v>
                </c:pt>
                <c:pt idx="1">
                  <c:v>Ohjaaja huomioi kaikki ryhmäni / joukkueeni osallistujat tasapuolisesti.</c:v>
                </c:pt>
                <c:pt idx="2">
                  <c:v>Saan ohjaajalta riittävästi positiivista palautetta sekä korjaavaa palautetta suoritukseni parantamiseksi.</c:v>
                </c:pt>
                <c:pt idx="3">
                  <c:v>Mielipiteitäni kuunnellaan, ja ohjaaja ottaa antamani palautteen huomioon.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4.6</c:v>
                </c:pt>
                <c:pt idx="1">
                  <c:v>4.8</c:v>
                </c:pt>
                <c:pt idx="2">
                  <c:v>4.6</c:v>
                </c:pt>
                <c:pt idx="3">
                  <c:v>4.8</c:v>
                </c:pt>
              </c:numCache>
            </c:numRef>
          </c:val>
        </c:ser>
        <c:gapWidth val="58"/>
        <c:axId val="324041"/>
        <c:axId val="278957"/>
        <c:overlap val="0"/>
      </c:barChart>
      <c:catAx>
        <c:axId val="324041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78957"/>
        <c:crosses val="autoZero"/>
        <c:auto val="1"/>
        <c:lblAlgn val="ctr"/>
        <c:lblOffset val="100"/>
        <c:noMultiLvlLbl val="1"/>
      </c:catAx>
      <c:valAx>
        <c:axId val="278957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24041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T1!$A$2:$A$12</c:f>
              <c:strCache>
                <c:ptCount val="11"/>
                <c:pt idx="0">
                  <c:v>harjoitukset, pelit tai tunnit tuottavat iloa ja hyvää oloa.</c:v>
                </c:pt>
                <c:pt idx="1">
                  <c:v>saan harjoituksissa elämyksiä.</c:v>
                </c:pt>
                <c:pt idx="2">
                  <c:v>harjoituksissa tapaan kavereita.</c:v>
                </c:pt>
                <c:pt idx="3">
                  <c:v>haluan osallistua kilpailuihin tai turnauksiin.</c:v>
                </c:pt>
                <c:pt idx="4">
                  <c:v>haluan mitata tuloksiani ja seurata kehittymistäni.</c:v>
                </c:pt>
                <c:pt idx="5">
                  <c:v>haluan oppia uusia taitoja, lajitaitoja tai tekniikkaa.</c:v>
                </c:pt>
                <c:pt idx="6">
                  <c:v>haluan kohentaa terveyttäni.</c:v>
                </c:pt>
                <c:pt idx="7">
                  <c:v>seurassa harrastaminen motivoi minua liikkumaan tai saa minut liikkumaan.</c:v>
                </c:pt>
                <c:pt idx="8">
                  <c:v>harjoitukset palauttavat arjen kuormituksesta.</c:v>
                </c:pt>
                <c:pt idx="9">
                  <c:v>haluan olla mukana merkittävää työtä tekevässä yhteisössä.</c:v>
                </c:pt>
                <c:pt idx="10">
                  <c:v>haluan kehittää tai ylläpitää fyysistä kuntoani.</c:v>
                </c:pt>
              </c:strCache>
            </c:strRef>
          </c:cat>
          <c:val>
            <c:numRef>
              <c:f>T1!$B$2:$B$12</c:f>
              <c:numCache>
                <c:formatCode>General</c:formatCode>
                <c:ptCount val="11"/>
                <c:pt idx="0">
                  <c:v>4.7</c:v>
                </c:pt>
                <c:pt idx="1">
                  <c:v>4.3</c:v>
                </c:pt>
                <c:pt idx="2">
                  <c:v>4.3</c:v>
                </c:pt>
                <c:pt idx="3">
                  <c:v>4.0</c:v>
                </c:pt>
                <c:pt idx="4">
                  <c:v>4.0</c:v>
                </c:pt>
                <c:pt idx="5">
                  <c:v>4.5</c:v>
                </c:pt>
                <c:pt idx="6">
                  <c:v>4.6</c:v>
                </c:pt>
                <c:pt idx="7">
                  <c:v>4.3</c:v>
                </c:pt>
                <c:pt idx="8">
                  <c:v>4.5</c:v>
                </c:pt>
                <c:pt idx="9">
                  <c:v>4.4</c:v>
                </c:pt>
                <c:pt idx="10">
                  <c:v>4.7</c:v>
                </c:pt>
              </c:numCache>
            </c:numRef>
          </c:val>
        </c:ser>
        <c:gapWidth val="58"/>
        <c:axId val="47337"/>
        <c:axId val="269553"/>
        <c:overlap val="0"/>
      </c:barChart>
      <c:catAx>
        <c:axId val="47337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269553"/>
        <c:crosses val="autoZero"/>
        <c:auto val="1"/>
        <c:lblAlgn val="ctr"/>
        <c:lblOffset val="100"/>
        <c:noMultiLvlLbl val="1"/>
      </c:catAx>
      <c:valAx>
        <c:axId val="269553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7337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T1!$A$2:$A$4</c:f>
              <c:strCache>
                <c:ptCount val="3"/>
                <c:pt idx="0">
                  <c:v>Seuran käyttämät liikuntatilat ja/tai -paikat ovat tarkoituksenmukaisia.</c:v>
                </c:pt>
                <c:pt idx="1">
                  <c:v>Liikuntatilojen/-paikkojen sijainti on minulle sopiva.</c:v>
                </c:pt>
                <c:pt idx="2">
                  <c:v>Välineitä ja varusteita on riittävästi.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4.2</c:v>
                </c:pt>
                <c:pt idx="1">
                  <c:v>4.4</c:v>
                </c:pt>
                <c:pt idx="2">
                  <c:v>4.7</c:v>
                </c:pt>
              </c:numCache>
            </c:numRef>
          </c:val>
        </c:ser>
        <c:gapWidth val="58"/>
        <c:axId val="475375"/>
        <c:axId val="598059"/>
        <c:overlap val="0"/>
      </c:barChart>
      <c:catAx>
        <c:axId val="475375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98059"/>
        <c:crosses val="autoZero"/>
        <c:auto val="1"/>
        <c:lblAlgn val="ctr"/>
        <c:lblOffset val="100"/>
        <c:noMultiLvlLbl val="1"/>
      </c:catAx>
      <c:valAx>
        <c:axId val="598059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475375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T1!$A$2:$A$9</c:f>
              <c:strCache>
                <c:ptCount val="8"/>
                <c:pt idx="0">
                  <c:v>Seuran kotisivut ovat selkeät, ja löydän sieltä tarvittavan tiedon.</c:v>
                </c:pt>
                <c:pt idx="1">
                  <c:v>Ohjattuihin harjoituksiin ilmoittautuminen on helppoa.</c:v>
                </c:pt>
                <c:pt idx="2">
                  <c:v>Seura tiedottaa toiminnastaan hyvin.</c:v>
                </c:pt>
                <c:pt idx="3">
                  <c:v>Harjoitusten sisältöjen kuvaukset ja ohjeet, kuten varusteohjeet ovat selkeät.</c:v>
                </c:pt>
                <c:pt idx="4">
                  <c:v>Tarvittavat yhteystiedot ovat helposti löydettävissä (esim. harjoituspaikat, yhteyshenkilöt).</c:v>
                </c:pt>
                <c:pt idx="5">
                  <c:v>Kulkuohjeet ovat selkeät ja liikuntapaikalle saapuminen on helppoa.</c:v>
                </c:pt>
                <c:pt idx="6">
                  <c:v>Toimintaan oli alussa helppoa tulla.</c:v>
                </c:pt>
                <c:pt idx="7">
                  <c:v>Koen oloni tervetulleeksi osallistuessani seuran toimintaan.</c:v>
                </c:pt>
              </c:strCache>
            </c:strRef>
          </c:cat>
          <c:val>
            <c:numRef>
              <c:f>T1!$B$2:$B$9</c:f>
              <c:numCache>
                <c:formatCode>General</c:formatCode>
                <c:ptCount val="8"/>
                <c:pt idx="0">
                  <c:v>4.0</c:v>
                </c:pt>
                <c:pt idx="1">
                  <c:v>4.3</c:v>
                </c:pt>
                <c:pt idx="2">
                  <c:v>4.4</c:v>
                </c:pt>
                <c:pt idx="3">
                  <c:v>4.2</c:v>
                </c:pt>
                <c:pt idx="4">
                  <c:v>4.6</c:v>
                </c:pt>
                <c:pt idx="5">
                  <c:v>4.4</c:v>
                </c:pt>
                <c:pt idx="6">
                  <c:v>4.4</c:v>
                </c:pt>
                <c:pt idx="7">
                  <c:v>4.9</c:v>
                </c:pt>
              </c:numCache>
            </c:numRef>
          </c:val>
        </c:ser>
        <c:gapWidth val="58"/>
        <c:axId val="511390"/>
        <c:axId val="848651"/>
        <c:overlap val="0"/>
      </c:barChart>
      <c:catAx>
        <c:axId val="511390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848651"/>
        <c:crosses val="autoZero"/>
        <c:auto val="1"/>
        <c:lblAlgn val="ctr"/>
        <c:lblOffset val="100"/>
        <c:noMultiLvlLbl val="1"/>
      </c:catAx>
      <c:valAx>
        <c:axId val="848651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11390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T1!$A$2:$A$5</c:f>
              <c:strCache>
                <c:ptCount val="4"/>
                <c:pt idx="0">
                  <c:v>Seura tarjoaa osallistumismahdollisuuksia erilaisiin tapahtumiin (esim. liikuntatapahtumat, kilpailut, näytökset).</c:v>
                </c:pt>
                <c:pt idx="1">
                  <c:v>Seura tarjoaa osallistumismahdollisuuksia myös muuhun kuin liikuntatoimintaan.</c:v>
                </c:pt>
                <c:pt idx="2">
                  <c:v>Seuralla on palautekanavia, joiden kautta voin antaa palautetta.</c:v>
                </c:pt>
                <c:pt idx="3">
                  <c:v>Koen, että antamallani palautteella on vaikutusta seuran toimintaan.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4.4</c:v>
                </c:pt>
                <c:pt idx="1">
                  <c:v>3.2</c:v>
                </c:pt>
                <c:pt idx="2">
                  <c:v>4.2</c:v>
                </c:pt>
                <c:pt idx="3">
                  <c:v>4.1</c:v>
                </c:pt>
              </c:numCache>
            </c:numRef>
          </c:val>
        </c:ser>
        <c:gapWidth val="58"/>
        <c:axId val="337765"/>
        <c:axId val="553514"/>
        <c:overlap val="0"/>
      </c:barChart>
      <c:catAx>
        <c:axId val="337765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53514"/>
        <c:crosses val="autoZero"/>
        <c:auto val="1"/>
        <c:lblAlgn val="ctr"/>
        <c:lblOffset val="100"/>
        <c:noMultiLvlLbl val="1"/>
      </c:catAx>
      <c:valAx>
        <c:axId val="553514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337765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T1!$A$2:$A$2</c:f>
              <c:strCache>
                <c:ptCount val="1"/>
                <c:pt idx="0">
                  <c:v>Koen, että seura kehittää ja uudistaa toimintaansa jatkuvasti.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</c:ser>
        <c:gapWidth val="58"/>
        <c:axId val="587463"/>
        <c:axId val="525726"/>
        <c:overlap val="0"/>
      </c:barChart>
      <c:catAx>
        <c:axId val="587463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25726"/>
        <c:crosses val="autoZero"/>
        <c:auto val="1"/>
        <c:lblAlgn val="ctr"/>
        <c:lblOffset val="100"/>
        <c:noMultiLvlLbl val="1"/>
      </c:catAx>
      <c:valAx>
        <c:axId val="525726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587463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(KA:3.53, Hajonta:1.02)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Alle vuoden</c:v>
                </c:pt>
                <c:pt idx="1">
                  <c:v>1-3 vuotta</c:v>
                </c:pt>
                <c:pt idx="2">
                  <c:v>3 -5  vuotta</c:v>
                </c:pt>
                <c:pt idx="3">
                  <c:v>Yli 5 vuotta</c:v>
                </c:pt>
                <c:pt idx="4">
                  <c:v>En osaa sanoa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0.133</c:v>
                </c:pt>
                <c:pt idx="1">
                  <c:v>0.0</c:v>
                </c:pt>
                <c:pt idx="2">
                  <c:v>0.067</c:v>
                </c:pt>
                <c:pt idx="3">
                  <c:v>0.8</c:v>
                </c:pt>
                <c:pt idx="4">
                  <c:v>0.0</c:v>
                </c:pt>
              </c:numCache>
            </c:numRef>
          </c:val>
        </c:ser>
        <c:gapWidth val="58"/>
        <c:axId val="872590"/>
        <c:axId val="487424"/>
        <c:overlap val="0"/>
      </c:barChart>
      <c:catAx>
        <c:axId val="872590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487424"/>
        <c:crosses val="autoZero"/>
        <c:auto val="1"/>
        <c:lblAlgn val="ctr"/>
        <c:lblOffset val="100"/>
        <c:noMultiLvlLbl val="1"/>
      </c:catAx>
      <c:valAx>
        <c:axId val="487424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87259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dLbls>
            <c:txPr>
              <a:bodyPr/>
              <a:p>
                <a:pPr algn="l">
                  <a:defRPr b="0" spc="100" sz="1000"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BubbleSize val="0"/>
            <c:showLeaderLines val="0"/>
          </c:dLbls>
          <c:cat>
            <c:strRef>
              <c:f>T1!$A$2:$A$10</c:f>
              <c:strCache>
                <c:ptCount val="9"/>
                <c:pt idx="0">
                  <c:v>Tarjonta</c:v>
                </c:pt>
                <c:pt idx="1">
                  <c:v>Ohjatun harjoituksen sisältö</c:v>
                </c:pt>
                <c:pt idx="2">
                  <c:v>Ohjaajan, valmentajan tai opettajan ammattitaito</c:v>
                </c:pt>
                <c:pt idx="3">
                  <c:v>Osallistun seuran ohjattuihin harjoituksiin, koska:</c:v>
                </c:pt>
                <c:pt idx="4">
                  <c:v>Liikuntatilat ja harjoitusolosuhteet</c:v>
                </c:pt>
                <c:pt idx="5">
                  <c:v>Seuran viestintä ja markkinointi</c:v>
                </c:pt>
                <c:pt idx="6">
                  <c:v>Yhteisöllisyys ja osallistuminen</c:v>
                </c:pt>
                <c:pt idx="7">
                  <c:v>Kehittäminen ja uudistaminen</c:v>
                </c:pt>
                <c:pt idx="8">
                  <c:v>Keskiarvo</c:v>
                </c:pt>
              </c:strCache>
            </c:strRef>
          </c:cat>
          <c:val>
            <c:numRef>
              <c:f>T1!$B$2:$B$10</c:f>
              <c:numCache>
                <c:formatCode>General</c:formatCode>
                <c:ptCount val="9"/>
                <c:pt idx="0">
                  <c:v>4.1</c:v>
                </c:pt>
                <c:pt idx="1">
                  <c:v>4.5</c:v>
                </c:pt>
                <c:pt idx="2">
                  <c:v>4.7</c:v>
                </c:pt>
                <c:pt idx="3">
                  <c:v>4.4</c:v>
                </c:pt>
                <c:pt idx="4">
                  <c:v>4.4</c:v>
                </c:pt>
                <c:pt idx="5">
                  <c:v>4.4</c:v>
                </c:pt>
                <c:pt idx="6">
                  <c:v>4.0</c:v>
                </c:pt>
                <c:pt idx="7">
                  <c:v>3.9</c:v>
                </c:pt>
                <c:pt idx="8">
                  <c:v>4.4</c:v>
                </c:pt>
              </c:numCache>
            </c:numRef>
          </c:val>
        </c:ser>
        <c:gapWidth val="58"/>
        <c:axId val="920027"/>
        <c:axId val="667363"/>
        <c:overlap val="0"/>
      </c:barChart>
      <c:catAx>
        <c:axId val="920027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667363"/>
        <c:crosses val="autoZero"/>
        <c:auto val="1"/>
        <c:lblAlgn val="ctr"/>
        <c:lblOffset val="100"/>
        <c:noMultiLvlLbl val="1"/>
      </c:catAx>
      <c:valAx>
        <c:axId val="667363"/>
        <c:scaling>
          <c:max val="5.0"/>
          <c:min val="1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latin typeface="Arial"/>
              </a:defRPr>
            </a:pPr>
            <a:r>
              <a:t/>
            </a:r>
          </a:p>
        </c:txPr>
        <c:crossAx val="920027"/>
        <c:crosses val="autoZero"/>
        <c:crossBetween val="between"/>
      </c:valAx>
    </c:plotArea>
    <c:legend>
      <c:legendPos val="b"/>
      <c:layout/>
      <c:overlay val="0"/>
      <c:txPr>
        <a:bodyPr/>
        <a:p>
          <a:pPr algn="l">
            <a:defRPr b="0" spc="100" sz="1000"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(KA:2.0, Hajonta:0.0) (Vastauksia:13)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T1!$A$2:$A$3</c:f>
              <c:strCache>
                <c:ptCount val="2"/>
                <c:pt idx="0">
                  <c:v>Kyllä, minkä?</c:v>
                </c:pt>
                <c:pt idx="1">
                  <c:v>En</c:v>
                </c:pt>
              </c:strCache>
            </c:strRef>
          </c:cat>
          <c:val>
            <c:numRef>
              <c:f>T1!$B$2:$B$3</c:f>
              <c:numCache>
                <c:formatCode>General</c:formatCode>
                <c:ptCount val="2"/>
                <c:pt idx="0">
                  <c:v>0.0</c:v>
                </c:pt>
                <c:pt idx="1">
                  <c:v>1.0</c:v>
                </c:pt>
              </c:numCache>
            </c:numRef>
          </c:val>
        </c:ser>
        <c:gapWidth val="58"/>
        <c:axId val="117509"/>
        <c:axId val="510155"/>
        <c:overlap val="0"/>
      </c:barChart>
      <c:catAx>
        <c:axId val="117509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510155"/>
        <c:crosses val="autoZero"/>
        <c:auto val="1"/>
        <c:lblAlgn val="ctr"/>
        <c:lblOffset val="100"/>
        <c:noMultiLvlLbl val="1"/>
      </c:catAx>
      <c:valAx>
        <c:axId val="510155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117509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(KA:1.73, Hajonta:0.85)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T1!$A$2:$A$6</c:f>
              <c:strCache>
                <c:ptCount val="5"/>
                <c:pt idx="0">
                  <c:v>Toteutuu mielestäni kaikilta osin</c:v>
                </c:pt>
                <c:pt idx="1">
                  <c:v>Toteutuu mielestäni kestävyysliikunnan osalta</c:v>
                </c:pt>
                <c:pt idx="2">
                  <c:v>Toteutuu mielestäni lihaskunnon / liikehallinnan osalta</c:v>
                </c:pt>
                <c:pt idx="3">
                  <c:v>Ei toteudu miltään osin</c:v>
                </c:pt>
                <c:pt idx="4">
                  <c:v>En osaa arvioida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0.467</c:v>
                </c:pt>
                <c:pt idx="1">
                  <c:v>0.4</c:v>
                </c:pt>
                <c:pt idx="2">
                  <c:v>0.067</c:v>
                </c:pt>
                <c:pt idx="3">
                  <c:v>0.067</c:v>
                </c:pt>
                <c:pt idx="4">
                  <c:v>0.0</c:v>
                </c:pt>
              </c:numCache>
            </c:numRef>
          </c:val>
        </c:ser>
        <c:gapWidth val="58"/>
        <c:axId val="357292"/>
        <c:axId val="999675"/>
        <c:overlap val="0"/>
      </c:barChart>
      <c:catAx>
        <c:axId val="357292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999675"/>
        <c:crosses val="autoZero"/>
        <c:auto val="1"/>
        <c:lblAlgn val="ctr"/>
        <c:lblOffset val="100"/>
        <c:noMultiLvlLbl val="1"/>
      </c:catAx>
      <c:valAx>
        <c:axId val="999675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357292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(KA:3.8, Hajonta:0.75) (Vastauksia:15)</c:v>
                </c:pt>
              </c:strCache>
            </c:strRef>
          </c:tx>
          <c:dLbls>
            <c:numFmt formatCode="0.0\ %" sourceLinked="0"/>
            <c:txPr>
              <a:bodyPr/>
              <a:p>
                <a:pPr algn="l">
                  <a:defRPr b="0" spc="100" sz="1000">
                    <a:solidFill>
                      <a:srgbClr val="000000"/>
                    </a:solidFill>
                    <a:latin typeface="Arial"/>
                  </a:defRPr>
                </a:pPr>
                <a:r>
                  <a:t/>
                </a: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T1!$A$2:$A$7</c:f>
              <c:strCache>
                <c:ptCount val="6"/>
                <c:pt idx="0">
                  <c:v>6-7 pvänä viikossa</c:v>
                </c:pt>
                <c:pt idx="1">
                  <c:v>3-5 pvänä viikossa</c:v>
                </c:pt>
                <c:pt idx="2">
                  <c:v>1-2 pvänä viikossa</c:v>
                </c:pt>
                <c:pt idx="3">
                  <c:v>Harvemmin</c:v>
                </c:pt>
                <c:pt idx="4">
                  <c:v>Seura ei tarjoa ohjattuja harjoituksia</c:v>
                </c:pt>
                <c:pt idx="5">
                  <c:v>En osaa sanoa</c:v>
                </c:pt>
              </c:strCache>
            </c:strRef>
          </c:cat>
          <c:val>
            <c:numRef>
              <c:f>T1!$B$2:$B$7</c:f>
              <c:numCache>
                <c:formatCode>General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0.333</c:v>
                </c:pt>
                <c:pt idx="3">
                  <c:v>0.6</c:v>
                </c:pt>
                <c:pt idx="4">
                  <c:v>0.0</c:v>
                </c:pt>
                <c:pt idx="5">
                  <c:v>0.067</c:v>
                </c:pt>
              </c:numCache>
            </c:numRef>
          </c:val>
        </c:ser>
        <c:gapWidth val="58"/>
        <c:axId val="374941"/>
        <c:axId val="619397"/>
        <c:overlap val="0"/>
      </c:barChart>
      <c:catAx>
        <c:axId val="374941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619397"/>
        <c:crosses val="autoZero"/>
        <c:auto val="1"/>
        <c:lblAlgn val="ctr"/>
        <c:lblOffset val="100"/>
        <c:noMultiLvlLbl val="1"/>
      </c:catAx>
      <c:valAx>
        <c:axId val="619397"/>
        <c:scaling>
          <c:max val="1.0"/>
          <c:min val="0.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p>
            <a:pPr algn="l">
              <a:defRPr b="0" spc="100" sz="1000">
                <a:solidFill>
                  <a:srgbClr val="000000"/>
                </a:solidFill>
                <a:latin typeface="Arial"/>
              </a:defRPr>
            </a:pPr>
            <a:r>
              <a:t/>
            </a:r>
          </a:p>
        </c:txPr>
        <c:crossAx val="374941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p>
          <a:pPr algn="l">
            <a:defRPr b="0" spc="100" sz="1000">
              <a:solidFill>
                <a:srgbClr val="000000"/>
              </a:solidFill>
              <a:latin typeface="Arial"/>
            </a:defRPr>
          </a:pPr>
          <a:r>
            <a:t/>
          </a:r>
        </a:p>
      </c:txPr>
    </c:legend>
    <c:plotVisOnly val="1"/>
    <c:dispBlanksAs val="gap"/>
    <c:showDLblsOverMax val="1"/>
  </c:chart>
  <c:externalData r:id="rId1"/>
</c:chartSpace>
</file>

<file path=ppt/handoutMasters/_rels/handoutMaster1.xml.rels><?xml version="1.0" encoding="UTF-8" standalone="yes"?>
<Relationships xmlns="http://schemas.openxmlformats.org/package/2006/relationships">
    <Relationship Id="rId1" Target="../theme/theme3.xml" Type="http://schemas.openxmlformats.org/officeDocument/2006/relationships/theme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1E765-1309-483C-AFBF-94DB7B3C30EC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A97E8-5338-45F9-9231-60ED891F643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4044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Id="rId1" Target="../theme/theme2.xml" Type="http://schemas.openxmlformats.org/officeDocument/2006/relationships/theme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C94F5-94A3-4F3E-BB9E-3D0EF9CB3F07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8898C-9E1E-4ACD-A8BC-86A6DB1ADEF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yes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3059999"/>
            <a:ext cx="8229600" cy="1620000"/>
          </a:xfrm>
        </p:spPr>
        <p:txBody>
          <a:bodyPr/>
          <a:lstStyle/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305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82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r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2277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360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Content">
            <a:extLst>
              <a:ext uri="{FF2B5EF4-FFF2-40B4-BE49-F238E27FC236}">
                <a16:creationId xmlns:a16="http://schemas.microsoft.com/office/drawing/2014/main" id="{2B496EA9-79F7-422C-AFAF-5E6AB7A060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247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728700"/>
            <a:ext cx="8229600" cy="5508612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631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  <p:sp>
        <p:nvSpPr>
          <p:cNvPr id="8" name="Chart"/>
          <p:cNvSpPr>
            <a:spLocks noGrp="1"/>
          </p:cNvSpPr>
          <p:nvPr>
            <p:ph type="chart" sz="quarter" idx="14" hasCustomPrompt="1"/>
          </p:nvPr>
        </p:nvSpPr>
        <p:spPr>
          <a:xfrm>
            <a:off x="457200" y="1773238"/>
            <a:ext cx="8229600" cy="44640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374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780000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013176"/>
            <a:ext cx="8229600" cy="720725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51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hart"/>
          <p:cNvSpPr>
            <a:spLocks noGrp="1"/>
          </p:cNvSpPr>
          <p:nvPr>
            <p:ph type="chart" sz="quarter" idx="13"/>
          </p:nvPr>
        </p:nvSpPr>
        <p:spPr>
          <a:xfrm>
            <a:off x="457200" y="457200"/>
            <a:ext cx="8229600" cy="5780112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219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able"/>
          <p:cNvSpPr>
            <a:spLocks noGrp="1"/>
          </p:cNvSpPr>
          <p:nvPr>
            <p:ph type="tbl" sz="quarter" idx="13"/>
          </p:nvPr>
        </p:nvSpPr>
        <p:spPr>
          <a:xfrm>
            <a:off x="457200" y="1772816"/>
            <a:ext cx="8229600" cy="44644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9" name="Text"/>
          <p:cNvSpPr>
            <a:spLocks noGrp="1"/>
          </p:cNvSpPr>
          <p:nvPr>
            <p:ph type="body" sz="quarter" idx="14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5767857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Id="rId1" Target="../slideLayouts/slideLayout1.xml" Type="http://schemas.openxmlformats.org/officeDocument/2006/relationships/slideLayout"/>
    <Relationship Id="rId10" Target="../slideLayouts/slideLayout10.xml" Type="http://schemas.openxmlformats.org/officeDocument/2006/relationships/slideLayout"/>
    <Relationship Id="rId11" Target="../slideLayouts/slideLayout11.xml" Type="http://schemas.openxmlformats.org/officeDocument/2006/relationships/slideLayout"/>
    <Relationship Id="rId12" Target="../theme/theme1.xml" Type="http://schemas.openxmlformats.org/officeDocument/2006/relationships/theme"/>
    <Relationship Id="rId2" Target="../slideLayouts/slideLayout2.xml" Type="http://schemas.openxmlformats.org/officeDocument/2006/relationships/slideLayout"/>
    <Relationship Id="rId3" Target="../slideLayouts/slideLayout3.xml" Type="http://schemas.openxmlformats.org/officeDocument/2006/relationships/slideLayout"/>
    <Relationship Id="rId4" Target="../slideLayouts/slideLayout4.xml" Type="http://schemas.openxmlformats.org/officeDocument/2006/relationships/slideLayout"/>
    <Relationship Id="rId5" Target="../slideLayouts/slideLayout5.xml" Type="http://schemas.openxmlformats.org/officeDocument/2006/relationships/slideLayout"/>
    <Relationship Id="rId6" Target="../slideLayouts/slideLayout6.xml" Type="http://schemas.openxmlformats.org/officeDocument/2006/relationships/slideLayout"/>
    <Relationship Id="rId7" Target="../slideLayouts/slideLayout7.xml" Type="http://schemas.openxmlformats.org/officeDocument/2006/relationships/slideLayout"/>
    <Relationship Id="rId8" Target="../slideLayouts/slideLayout8.xml" Type="http://schemas.openxmlformats.org/officeDocument/2006/relationships/slideLayout"/>
    <Relationship Id="rId9" Target="../slideLayouts/slideLayout9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i-FI" dirty="0"/>
          </a:p>
        </p:txBody>
      </p:sp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457200" y="3060000"/>
            <a:ext cx="8229600" cy="16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 </a:t>
            </a:r>
            <a:endParaRPr lang="fi-FI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343E-EDD0-4501-988B-9A386F4E06D4}" type="datetimeFigureOut">
              <a:rPr lang="fi-FI" smtClean="0"/>
              <a:pPr/>
              <a:t>13.1.2018</a:t>
            </a:fld>
            <a:endParaRPr lang="fi-FI"/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95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4" r:id="rId2"/>
    <p:sldLayoutId id="2147483661" r:id="rId3"/>
    <p:sldLayoutId id="2147483660" r:id="rId4"/>
    <p:sldLayoutId id="2147483651" r:id="rId5"/>
    <p:sldLayoutId id="2147483657" r:id="rId6"/>
    <p:sldLayoutId id="2147483652" r:id="rId7"/>
    <p:sldLayoutId id="2147483655" r:id="rId8"/>
    <p:sldLayoutId id="2147483656" r:id="rId9"/>
    <p:sldLayoutId id="2147483659" r:id="rId10"/>
    <p:sldLayoutId id="2147483653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Id="rId1" Target="../slideLayouts/slideLayout1.xml" Type="http://schemas.openxmlformats.org/officeDocument/2006/relationships/slideLayout"/>
</Relationships>

</file>

<file path=ppt/slides/_rels/slide10.xml.rels><?xml version="1.0" encoding="UTF-8" standalone="yes"?>
<Relationships xmlns="http://schemas.openxmlformats.org/package/2006/relationships">
    <Relationship Id="rId2" Target="../charts/chart7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1.xml.rels><?xml version="1.0" encoding="UTF-8" standalone="yes"?>
<Relationships xmlns="http://schemas.openxmlformats.org/package/2006/relationships">
    <Relationship Id="rId2" Target="../charts/chart8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2.xml.rels><?xml version="1.0" encoding="UTF-8" standalone="yes"?>
<Relationships xmlns="http://schemas.openxmlformats.org/package/2006/relationships">
    <Relationship Id="rId2" Target="../charts/chart9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3.xml.rels><?xml version="1.0" encoding="UTF-8" standalone="yes"?>
<Relationships xmlns="http://schemas.openxmlformats.org/package/2006/relationships">
    <Relationship Id="rId2" Target="../charts/chart10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4.xml.rels><?xml version="1.0" encoding="UTF-8" standalone="yes"?>
<Relationships xmlns="http://schemas.openxmlformats.org/package/2006/relationships">
    <Relationship Id="rId2" Target="../charts/chart11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5.xml.rels><?xml version="1.0" encoding="UTF-8" standalone="yes"?>
<Relationships xmlns="http://schemas.openxmlformats.org/package/2006/relationships">
    <Relationship Id="rId2" Target="../charts/chart12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6.xml.rels><?xml version="1.0" encoding="UTF-8" standalone="yes"?>
<Relationships xmlns="http://schemas.openxmlformats.org/package/2006/relationships">
    <Relationship Id="rId2" Target="../charts/chart13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7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18.xml.rels><?xml version="1.0" encoding="UTF-8" standalone="yes"?>
<Relationships xmlns="http://schemas.openxmlformats.org/package/2006/relationships">
    <Relationship Id="rId2" Target="../charts/chart14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19.xml.rels><?xml version="1.0" encoding="UTF-8" standalone="yes"?>
<Relationships xmlns="http://schemas.openxmlformats.org/package/2006/relationships">
    <Relationship Id="rId2" Target="../charts/chart15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.xml.rels><?xml version="1.0" encoding="UTF-8" standalone="yes"?>
<Relationships xmlns="http://schemas.openxmlformats.org/package/2006/relationships">
    <Relationship Id="rId2" Target="../charts/chart1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0.xml.rels><?xml version="1.0" encoding="UTF-8" standalone="yes"?>
<Relationships xmlns="http://schemas.openxmlformats.org/package/2006/relationships">
    <Relationship Id="rId2" Target="../charts/chart16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1.xml.rels><?xml version="1.0" encoding="UTF-8" standalone="yes"?>
<Relationships xmlns="http://schemas.openxmlformats.org/package/2006/relationships">
    <Relationship Id="rId2" Target="../charts/chart17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2.xml.rels><?xml version="1.0" encoding="UTF-8" standalone="yes"?>
<Relationships xmlns="http://schemas.openxmlformats.org/package/2006/relationships">
    <Relationship Id="rId2" Target="../charts/chart18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3.xml.rels><?xml version="1.0" encoding="UTF-8" standalone="yes"?>
<Relationships xmlns="http://schemas.openxmlformats.org/package/2006/relationships">
    <Relationship Id="rId2" Target="../charts/chart19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4.xml.rels><?xml version="1.0" encoding="UTF-8" standalone="yes"?>
<Relationships xmlns="http://schemas.openxmlformats.org/package/2006/relationships">
    <Relationship Id="rId2" Target="../charts/chart20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5.xml.rels><?xml version="1.0" encoding="UTF-8" standalone="yes"?>
<Relationships xmlns="http://schemas.openxmlformats.org/package/2006/relationships">
    <Relationship Id="rId2" Target="../charts/chart21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6.xml.rels><?xml version="1.0" encoding="UTF-8" standalone="yes"?>
<Relationships xmlns="http://schemas.openxmlformats.org/package/2006/relationships">
    <Relationship Id="rId2" Target="../charts/chart22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7.xml.rels><?xml version="1.0" encoding="UTF-8" standalone="yes"?>
<Relationships xmlns="http://schemas.openxmlformats.org/package/2006/relationships">
    <Relationship Id="rId2" Target="../charts/chart23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8.xml.rels><?xml version="1.0" encoding="UTF-8" standalone="yes"?>
<Relationships xmlns="http://schemas.openxmlformats.org/package/2006/relationships">
    <Relationship Id="rId2" Target="../charts/chart24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29.xml.rels><?xml version="1.0" encoding="UTF-8" standalone="yes"?>
<Relationships xmlns="http://schemas.openxmlformats.org/package/2006/relationships">
    <Relationship Id="rId2" Target="../charts/chart25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.xml.rels><?xml version="1.0" encoding="UTF-8" standalone="yes"?>
<Relationships xmlns="http://schemas.openxmlformats.org/package/2006/relationships">
    <Relationship Id="rId2" Target="../charts/chart2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0.xml.rels><?xml version="1.0" encoding="UTF-8" standalone="yes"?>
<Relationships xmlns="http://schemas.openxmlformats.org/package/2006/relationships">
    <Relationship Id="rId2" Target="../charts/chart26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1.xml.rels><?xml version="1.0" encoding="UTF-8" standalone="yes"?>
<Relationships xmlns="http://schemas.openxmlformats.org/package/2006/relationships">
    <Relationship Id="rId2" Target="../charts/chart27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2.xml.rels><?xml version="1.0" encoding="UTF-8" standalone="yes"?>
<Relationships xmlns="http://schemas.openxmlformats.org/package/2006/relationships">
    <Relationship Id="rId2" Target="../charts/chart28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3.xml.rels><?xml version="1.0" encoding="UTF-8" standalone="yes"?>
<Relationships xmlns="http://schemas.openxmlformats.org/package/2006/relationships">
    <Relationship Id="rId2" Target="../charts/chart29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4.xml.rels><?xml version="1.0" encoding="UTF-8" standalone="yes"?>
<Relationships xmlns="http://schemas.openxmlformats.org/package/2006/relationships">
    <Relationship Id="rId2" Target="../charts/chart30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5.xml.rels><?xml version="1.0" encoding="UTF-8" standalone="yes"?>
<Relationships xmlns="http://schemas.openxmlformats.org/package/2006/relationships">
    <Relationship Id="rId2" Target="../charts/chart31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6.xml.rels><?xml version="1.0" encoding="UTF-8" standalone="yes"?>
<Relationships xmlns="http://schemas.openxmlformats.org/package/2006/relationships">
    <Relationship Id="rId2" Target="../charts/chart32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37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38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39.xml.rels><?xml version="1.0" encoding="UTF-8" standalone="yes"?>
<Relationships xmlns="http://schemas.openxmlformats.org/package/2006/relationships">
    <Relationship Id="rId2" Target="../charts/chart33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40.xml.rels><?xml version="1.0" encoding="UTF-8" standalone="yes"?>
<Relationships xmlns="http://schemas.openxmlformats.org/package/2006/relationships">
    <Relationship Id="rId2" Target="../charts/chart34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1.xml.rels><?xml version="1.0" encoding="UTF-8" standalone="yes"?>
<Relationships xmlns="http://schemas.openxmlformats.org/package/2006/relationships">
    <Relationship Id="rId2" Target="../charts/chart35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2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43.xml.rels><?xml version="1.0" encoding="UTF-8" standalone="yes"?>
<Relationships xmlns="http://schemas.openxmlformats.org/package/2006/relationships">
    <Relationship Id="rId2" Target="../charts/chart36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4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45.xml.rels><?xml version="1.0" encoding="UTF-8" standalone="yes"?>
<Relationships xmlns="http://schemas.openxmlformats.org/package/2006/relationships">
    <Relationship Id="rId2" Target="../charts/chart37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6.xml.rels><?xml version="1.0" encoding="UTF-8" standalone="yes"?>
<Relationships xmlns="http://schemas.openxmlformats.org/package/2006/relationships">
    <Relationship Id="rId2" Target="../charts/chart38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7.xml.rels><?xml version="1.0" encoding="UTF-8" standalone="yes"?>
<Relationships xmlns="http://schemas.openxmlformats.org/package/2006/relationships">
    <Relationship Id="rId2" Target="../charts/chart39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8.xml.rels><?xml version="1.0" encoding="UTF-8" standalone="yes"?>
<Relationships xmlns="http://schemas.openxmlformats.org/package/2006/relationships">
    <Relationship Id="rId2" Target="../charts/chart40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49.xml.rels><?xml version="1.0" encoding="UTF-8" standalone="yes"?>
<Relationships xmlns="http://schemas.openxmlformats.org/package/2006/relationships">
    <Relationship Id="rId2" Target="../charts/chart41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50.xml.rels><?xml version="1.0" encoding="UTF-8" standalone="yes"?>
<Relationships xmlns="http://schemas.openxmlformats.org/package/2006/relationships">
    <Relationship Id="rId2" Target="../charts/chart42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1.xml.rels><?xml version="1.0" encoding="UTF-8" standalone="yes"?>
<Relationships xmlns="http://schemas.openxmlformats.org/package/2006/relationships">
    <Relationship Id="rId2" Target="../charts/chart43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2.xml.rels><?xml version="1.0" encoding="UTF-8" standalone="yes"?>
<Relationships xmlns="http://schemas.openxmlformats.org/package/2006/relationships">
    <Relationship Id="rId2" Target="../charts/chart44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3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54.xml.rels><?xml version="1.0" encoding="UTF-8" standalone="yes"?>
<Relationships xmlns="http://schemas.openxmlformats.org/package/2006/relationships">
    <Relationship Id="rId2" Target="../charts/chart45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5.xml.rels><?xml version="1.0" encoding="UTF-8" standalone="yes"?>
<Relationships xmlns="http://schemas.openxmlformats.org/package/2006/relationships">
    <Relationship Id="rId2" Target="../charts/chart46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6.xml.rels><?xml version="1.0" encoding="UTF-8" standalone="yes"?>
<Relationships xmlns="http://schemas.openxmlformats.org/package/2006/relationships">
    <Relationship Id="rId2" Target="../charts/chart47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7.xml.rels><?xml version="1.0" encoding="UTF-8" standalone="yes"?>
<Relationships xmlns="http://schemas.openxmlformats.org/package/2006/relationships">
    <Relationship Id="rId2" Target="../charts/chart48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8.xml.rels><?xml version="1.0" encoding="UTF-8" standalone="yes"?>
<Relationships xmlns="http://schemas.openxmlformats.org/package/2006/relationships">
    <Relationship Id="rId2" Target="../charts/chart49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59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6.xml.rels><?xml version="1.0" encoding="UTF-8" standalone="yes"?>
<Relationships xmlns="http://schemas.openxmlformats.org/package/2006/relationships">
    <Relationship Id="rId2" Target="../charts/chart3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60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61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62.xml.rels><?xml version="1.0" encoding="UTF-8" standalone="yes"?>
<Relationships xmlns="http://schemas.openxmlformats.org/package/2006/relationships">
    <Relationship Id="rId2" Target="../charts/chart50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63.xml.rels><?xml version="1.0" encoding="UTF-8" standalone="yes"?>
<Relationships xmlns="http://schemas.openxmlformats.org/package/2006/relationships">
    <Relationship Id="rId2" Target="../charts/chart51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64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65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66.xml.rels><?xml version="1.0" encoding="UTF-8" standalone="yes"?>
<Relationships xmlns="http://schemas.openxmlformats.org/package/2006/relationships">
    <Relationship Id="rId5" Target="../slideLayouts/slideLayout5.xml" Type="http://schemas.openxmlformats.org/officeDocument/2006/relationships/slideLayout"/>
</Relationships>

</file>

<file path=ppt/slides/_rels/slide67.xml.rels><?xml version="1.0" encoding="UTF-8" standalone="yes"?>
<Relationships xmlns="http://schemas.openxmlformats.org/package/2006/relationships">
    <Relationship Id="rId2" Target="../charts/chart52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68.xml.rels><?xml version="1.0" encoding="UTF-8" standalone="yes"?>
<Relationships xmlns="http://schemas.openxmlformats.org/package/2006/relationships">
    <Relationship Id="rId2" Target="../charts/chart53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69.xml.rels><?xml version="1.0" encoding="UTF-8" standalone="yes"?>
<Relationships xmlns="http://schemas.openxmlformats.org/package/2006/relationships">
    <Relationship Id="rId2" Target="../charts/chart54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.xml.rels><?xml version="1.0" encoding="UTF-8" standalone="yes"?>
<Relationships xmlns="http://schemas.openxmlformats.org/package/2006/relationships">
    <Relationship Id="rId2" Target="../charts/chart4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0.xml.rels><?xml version="1.0" encoding="UTF-8" standalone="yes"?>
<Relationships xmlns="http://schemas.openxmlformats.org/package/2006/relationships">
    <Relationship Id="rId2" Target="../charts/chart55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1.xml.rels><?xml version="1.0" encoding="UTF-8" standalone="yes"?>
<Relationships xmlns="http://schemas.openxmlformats.org/package/2006/relationships">
    <Relationship Id="rId2" Target="../charts/chart56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2.xml.rels><?xml version="1.0" encoding="UTF-8" standalone="yes"?>
<Relationships xmlns="http://schemas.openxmlformats.org/package/2006/relationships">
    <Relationship Id="rId2" Target="../charts/chart57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3.xml.rels><?xml version="1.0" encoding="UTF-8" standalone="yes"?>
<Relationships xmlns="http://schemas.openxmlformats.org/package/2006/relationships">
    <Relationship Id="rId2" Target="../charts/chart58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4.xml.rels><?xml version="1.0" encoding="UTF-8" standalone="yes"?>
<Relationships xmlns="http://schemas.openxmlformats.org/package/2006/relationships">
    <Relationship Id="rId2" Target="../charts/chart59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5.xml.rels><?xml version="1.0" encoding="UTF-8" standalone="yes"?>
<Relationships xmlns="http://schemas.openxmlformats.org/package/2006/relationships">
    <Relationship Id="rId2" Target="../charts/chart60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76.xml.rels><?xml version="1.0" encoding="UTF-8" standalone="yes"?>
<Relationships xmlns="http://schemas.openxmlformats.org/package/2006/relationships">
    <Relationship Id="rId7" Target="../slideLayouts/slideLayout7.xml" Type="http://schemas.openxmlformats.org/officeDocument/2006/relationships/slideLayout"/>
</Relationships>

</file>

<file path=ppt/slides/_rels/slide8.xml.rels><?xml version="1.0" encoding="UTF-8" standalone="yes"?>
<Relationships xmlns="http://schemas.openxmlformats.org/package/2006/relationships">
    <Relationship Id="rId2" Target="../charts/chart5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_rels/slide9.xml.rels><?xml version="1.0" encoding="UTF-8" standalone="yes"?>
<Relationships xmlns="http://schemas.openxmlformats.org/package/2006/relationships">
    <Relationship Id="rId2" Target="../charts/chart6.xml" Type="http://schemas.openxmlformats.org/officeDocument/2006/relationships/chart"/>
    <Relationship Id="rId6" Target="../slideLayouts/slideLayout6.xml" Type="http://schemas.openxmlformats.org/officeDocument/2006/relationships/slideLayout"/>
</Relationships>
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pPr algn="r"/>
            <a:r>
              <a:rPr lang="en-US" sz="2400" b="true">
                <a:solidFill>
                  <a:srgbClr val="000000"/>
                </a:solidFill>
                <a:latin typeface="Arial"/>
              </a:rPr>
              <a:t>382. Palautekysely aikuisliikkujille</a:t>
            </a:r>
          </a:p>
        </p:txBody>
      </p:sp>
      <p:sp xmlns:r="http://schemas.openxmlformats.org/officeDocument/2006/relationships"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3059999"/>
            <a:ext cx="8229600" cy="1620000"/>
          </a:xfrm>
        </p:spPr>
        <p:txBody>
          <a:bodyPr>
            <a:normAutofit/>
          </a:bodyPr>
          <a:lstStyle/>
          <a:p>
            <a:pPr algn="r"/>
            <a:r>
              <a:rPr lang="en-US" sz="1200" b="false">
                <a:solidFill>
                  <a:srgbClr val="000000"/>
                </a:solidFill>
                <a:latin typeface="Arial"/>
              </a:rPr>
              <a:t>6/21/21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Olen myös toisen seuran toiminnassa mukana liikkujana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Liikuntatottumukset kestävyysliikunnan, lihaskunnon ja liikehallinnan osalta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Osallistun seuran ohjattuun liikuntaan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Osallistun seuran mahdollistamaan itsenäiseen harjoitteluun tai vapaaharjoitteluun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Seuran liikuntatarjonta aikuisille on riittävän monipuolinen.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Seuran liikuntatarjonta aikuisille on kiinnostavaa.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Seuran ohjatun liikunnan hinta-laatusuhde on kohdallaan.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Mahdollisia tarkennuksia vastauksiini ja/tai kehittämisehdotuksia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Osallistun seuran järjestämiin vapaamuotoisiin pelitunteihin peliseuran löytämiseksi ja satunnaisesti kisoihin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Seuratunnit aikuisvalmennus yksilövalmennus oheis harjoittelussa ehkä parannettavaa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Ohjatun harjoituksen sisältö vastaa odotuksiani.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Ohjatut harjoitukset ovat monipuolisia.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Laji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Harjoitusten jälkeen minulla on aina tai lähes aina hyvä mieli.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Ohjatut harjoitukset ovat mielestäni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Saan ohjaajalta riittävästi liike-, toiminta- tai pelitapavaihtoehtoja ja -ohjeita.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Ohjaaja huomioi kaikki ryhmäni / joukkueeni osallistujat tasapuolisesti.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Saan ohjaajalta riittävästi positiivista palautetta sekä korjaavaa palautetta suoritukseni parantamiseksi.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Mielipiteitäni kuunnellaan, ja ohjaaja ottaa antamani palautteen huomioon.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harjoitukset, pelit tai tunnit tuottavat iloa ja hyvää oloa.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7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saan harjoituksissa elämyksiä.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8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harjoituksissa tapaan kavereita.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29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haluan osallistua kilpailuihin tai turnauksiin.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Seuran sijainti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0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haluan mitata tuloksiani ja seurata kehittymistäni.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1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haluan oppia uusia taitoja, lajitaitoja tai tekniikkaa.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2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haluan kohentaa terveyttäni.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3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seurassa harrastaminen motivoi minua liikkumaan tai saa minut liikkumaan.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4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harjoitukset palauttavat arjen kuormituksesta.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5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haluan olla mukana merkittävää työtä tekevässä yhteisössä.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6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haluan kehittää tai ylläpitää fyysistä kuntoani.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3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Muut syyt, miksi haluan osallistua seuran ohjattuihin harjoituksiin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Kehittyminen harjoittelu peliilo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En ole viime vuosina osallistunut ohjattuihin harjoituksiin. Harrastustausta on sen verran pitkä, että en koe tarvetta ohjaukselle. Enkä myöskään pelaa kovin tavoitteellisesti tällä hetkellä.</a:t>
            </a:r>
          </a:p>
        </p:txBody>
      </p:sp>
    </p:spTree>
  </p:cSld>
  <p:clrMapOvr>
    <a:masterClrMapping/>
  </p:clrMapOvr>
</p:sld>
</file>

<file path=ppt/slides/slide3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Mahdollisia tarkennuksia vastauksiini ja/tai kehittämisehdotuksia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oheistreenit eli mitä kannattaa tehdä kun en ole kentällä venyttelyt voimaharjoittelu yksin lyönti (ollutkin jonkun verran)</a:t>
            </a:r>
          </a:p>
        </p:txBody>
      </p:sp>
    </p:spTree>
  </p:cSld>
  <p:clrMapOvr>
    <a:masterClrMapping/>
  </p:clrMapOvr>
</p:sld>
</file>

<file path=ppt/slides/slide39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Seuran käyttämät liikuntatilat ja/tai -paikat ovat tarkoituksenmukaisia.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 - Seura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 lnSpcReduction="20000" fontScale="97913"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Espoon Squash Racket Club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Espoo Squash rackets Club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Espoo Squash Rackets Club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 ry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Espoo Squash Rackets Club</a:t>
            </a:r>
          </a:p>
        </p:txBody>
      </p:sp>
    </p:spTree>
  </p:cSld>
  <p:clrMapOvr>
    <a:masterClrMapping/>
  </p:clrMapOvr>
</p:sld>
</file>

<file path=ppt/slides/slide40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Liikuntatilojen/-paikkojen sijainti on minulle sopiva.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1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Välineitä ja varusteita on riittävästi.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Mahdollisia tarkennuksia vastauksiini ja/tai kehittämisehdotuksia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Asuin paikkakunnallani ei ole squash hallia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Asun vähän kaukana, mutta kulkuyhteydet ovat hyvät.</a:t>
            </a:r>
          </a:p>
        </p:txBody>
      </p:sp>
    </p:spTree>
  </p:cSld>
  <p:clrMapOvr>
    <a:masterClrMapping/>
  </p:clrMapOvr>
</p:sld>
</file>

<file path=ppt/slides/slide43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Löysin tietoa seuran toiminnasta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Löysin tietoa seuran toiminnasta - Muualta, mistä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Vanhemmat ohjasivat aikanaan seuraan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Alunperin liityin seuraan juniorina, isäni tunsi Esport Centerin harjoittelupaikkana ja otti seuraan yhteyttä, kun omalta kotipaikkakunnalta meni halli kiinni.</a:t>
            </a:r>
          </a:p>
        </p:txBody>
      </p:sp>
    </p:spTree>
  </p:cSld>
  <p:clrMapOvr>
    <a:masterClrMapping/>
  </p:clrMapOvr>
</p:sld>
</file>

<file path=ppt/slides/slide45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Seuran kotisivut ovat selkeät, ja löydän sieltä tarvittavan tiedon.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6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Ohjattuihin harjoituksiin ilmoittautuminen on helppoa.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7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 tiedottaa toiminnastaan hyvin.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8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Harjoitusten sisältöjen kuvaukset ja ohjeet, kuten varusteohjeet ovat selkeät.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49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Tarvittavat yhteystiedot ovat helposti löydettävissä (esim. harjoituspaikat, yhteyshenkilöt).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 - Joukkue / ryhmä / tunti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Aikuisvalmennus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-</a:t>
            </a:r>
          </a:p>
        </p:txBody>
      </p:sp>
    </p:spTree>
  </p:cSld>
  <p:clrMapOvr>
    <a:masterClrMapping/>
  </p:clrMapOvr>
</p:sld>
</file>

<file path=ppt/slides/slide50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Kulkuohjeet ovat selkeät ja liikuntapaikalle saapuminen on helppoa.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1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Toimintaan oli alussa helppoa tulla.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2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Koen oloni tervetulleeksi osallistuessani seuran toimintaan.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Mahdollisia tarkennuksia vastauksiini ja/tai kehittämisehdotuksia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Toiminta pyörii omalla painollaan ja valtaosa harrastajista on pitkäaikaisia seuran jäseniä. Aina vähän haastavaa änkeä mukaan vakiintuneisiin piireihin.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Kivenlahti Squashissa saapuminen ei ole erityisen helppoa uusille tulijoille. Kulkuohjeet lähiympäristössä voisivat auttaa. Juniorina usein jännitti tulla ryhmäharjoituksiin enkä koskaan oikein tutustunut muihin. Mutta siitä on jo 20v aikaa - vastaan kuitenkin kirjaimellisesti kysymykseen.</a:t>
            </a:r>
          </a:p>
        </p:txBody>
      </p:sp>
    </p:spTree>
  </p:cSld>
  <p:clrMapOvr>
    <a:masterClrMapping/>
  </p:clrMapOvr>
</p:sld>
</file>

<file path=ppt/slides/slide54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 tarjoaa osallistumismahdollisuuksia erilaisiin tapahtumiin (esim. liikuntatapahtumat, kilpailut, näytökset).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5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 tarjoaa osallistumismahdollisuuksia myös muuhun kuin liikuntatoimintaan.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6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Seuralla on palautekanavia, joiden kautta voin antaa palautetta.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7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Koen, että antamallani palautteella on vaikutusta seuran toimintaan.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8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Minua kiinnostaisi seurassa nykyistä enemmän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5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Minua kiinnostaisi seurassa nykyistä enemmän - Tarkenna mitä...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Olen jo näitä kaikkia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Ehkä alan taas pelata ja harjoitella vähän enemmän.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Onko seuranne Tähtiseura?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6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Mahdollisia tarkennuksia vastauksiini ja/tai kehittämisehdotuksia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Hyvä meininki.</a:t>
            </a:r>
          </a:p>
        </p:txBody>
      </p:sp>
    </p:spTree>
  </p:cSld>
  <p:clrMapOvr>
    <a:masterClrMapping/>
  </p:clrMapOvr>
</p:sld>
</file>

<file path=ppt/slides/slide6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Miten aikuisliikunnan laadukkuus näkyy mielestäsi seuran toiminnassa?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Ne jotka alkaa treenata jatkaa pitkään. Menestys kisoissa ja seniorikisoissa. Osaavat valmentajat.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many of our club members are participating eagerly in league tournaments and national tournaments. Their developments can be easily seen after they have taken club trainings.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Valmennuksen ammattimaisuus.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Useita ja riitävän pieniä ryhmiä eritasoisille ja ikäisille liikkujille, asiantunteva opastus ryhmissä ja hyvä yhteishenki kaikessa tekemisessä.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Ei mitenkään. Aikuisiin harrastajiin panostus on vain puhetta.</a:t>
            </a:r>
          </a:p>
        </p:txBody>
      </p:sp>
    </p:spTree>
  </p:cSld>
  <p:clrMapOvr>
    <a:masterClrMapping/>
  </p:clrMapOvr>
</p:sld>
</file>

<file path=ppt/slides/slide62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Koen, että seura kehittää ja uudistaa toimintaansa jatkuvasti.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63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Suosittelisin seuran aikuisliikunnan toimintaa muille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6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Suosittelisin seuran aikuisliikunnan toimintaa muille - Kyllä, miksi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Seurasta löytää sopivan tasoista peliseuraa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Mukava seura jossa hyvä yhteisöllisyys, jokainen on aina yhtä tervetullut mukaan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Hauskaa haastavaa kehittävää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Hyvä ohjaus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Laji on erinomainen kaikenikäisille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Toiminta on järjestetty hyvin ja jokaisen omat tarpeet huomioidaan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Asiantuntevalla opastuksella kehittyy nopeasti tässä fyysisessä lajissa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Toiminta on strukturoitua ja toimii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squash on loistava laji ja valmennus seurassamme on laadukasta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Seurailloissa on paljon pelikavereita, Lohkoliiga on hauska idea ja aikuisvalmennusryhmät toimivat.</a:t>
            </a:r>
          </a:p>
        </p:txBody>
      </p:sp>
    </p:spTree>
  </p:cSld>
  <p:clrMapOvr>
    <a:masterClrMapping/>
  </p:clrMapOvr>
</p:sld>
</file>

<file path=ppt/slides/slide6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Muita ajatuksiani seuran aikuisliikunnasta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make monthly recommendations of online training videos from club and from professional sites of this sports, would be good idea to develop club activities as well. A successful club is the one who treats players as family and friends and also help them develop their skills and notice their passions towards this sport and guide them.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Aikuisliikunnan ohjausta ja järjestelmällistä toimintaa voi kehittää</a:t>
            </a:r>
          </a:p>
        </p:txBody>
      </p:sp>
    </p:spTree>
  </p:cSld>
  <p:clrMapOvr>
    <a:masterClrMapping/>
  </p:clrMapOvr>
</p:sld>
</file>

<file path=ppt/slides/slide6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Mahdollisia tarkennuksia vastauksiini ja/tai kehittämisehdotuksia (Kaikki vastaajat)</a:t>
            </a:r>
          </a:p>
        </p:txBody>
      </p:sp>
      <p:sp xmlns:r="http://schemas.openxmlformats.org/officeDocument/2006/relationships"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Lisää ihmisiä mahtuisi kannattaa tulla harva katuu.</a:t>
            </a:r>
          </a:p>
          <a:p>
            <a:pPr>
              <a:spcBef>
                <a:spcPct val="90000"/>
              </a:spcBef>
            </a:pPr>
            <a:r>
              <a:rPr lang="en-US" sz="1200" b="false">
                <a:solidFill>
                  <a:srgbClr val="000000"/>
                </a:solidFill>
                <a:latin typeface="Arial"/>
              </a:rPr>
              <a:t>every now and then should arrange players meeting</a:t>
            </a:r>
            <a:br>
              <a:rPr lang="en-US" sz="1200" b="false">
                <a:solidFill>
                  <a:srgbClr val="000000"/>
                </a:solidFill>
                <a:latin typeface="Arial"/>
              </a:rPr>
            </a:br>
            <a:r>
              <a:rPr lang="en-US" sz="1200" b="false">
                <a:solidFill>
                  <a:srgbClr val="000000"/>
                </a:solidFill>
                <a:latin typeface="Arial"/>
              </a:rPr>
              <a:t>listening to their thoughts in each season and gather more info to develop club activities. Meeting can be hold also in a form as a party.</a:t>
            </a:r>
          </a:p>
        </p:txBody>
      </p:sp>
    </p:spTree>
  </p:cSld>
  <p:clrMapOvr>
    <a:masterClrMapping/>
  </p:clrMapOvr>
</p:sld>
</file>

<file path=ppt/slides/slide67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Tarjonta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68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Ohjatun harjoituksen sisältö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69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Ohjaajan, valmentajan tai opettajan ammattitaito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Ikäni on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0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Osallistun seuran ohjattuihin harjoituksiin, koska: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1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Liikuntatilat ja harjoitusolosuhteet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2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Seuran viestintä ja markkinointi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3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Yhteisöllisyys ja osallistuminen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4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Kehittäminen ja uudistaminen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5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true">
                <a:solidFill>
                  <a:srgbClr val="000000"/>
                </a:solidFill>
                <a:latin typeface="Arial"/>
              </a:rPr>
              <a:t>Kokonaiskeskiarvot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7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780000"/>
            <a:ext cx="8229600" cy="114300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pPr algn="l"/>
            <a:r>
              <a:rPr lang="en-US" sz="2400" b="true">
                <a:solidFill>
                  <a:srgbClr val="000000"/>
                </a:solidFill>
                <a:latin typeface="Arial"/>
              </a:rPr>
              <a:t>Kiitos!</a:t>
            </a:r>
          </a:p>
        </p:txBody>
      </p:sp>
      <p:sp xmlns:r="http://schemas.openxmlformats.org/officeDocument/2006/relationships"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013176"/>
            <a:ext cx="8229600" cy="720725"/>
          </a:xfrm>
        </p:spPr>
        <p:txBody>
          <a:bodyPr>
            <a:normAutofit/>
          </a:bodyPr>
          <a:lstStyle>
            <a:lvl1pPr marL="0" indent="0" algn="r">
              <a:buNone/>
              <a:defRPr/>
            </a:lvl1pPr>
          </a:lstStyle>
          <a:p>
            <a:pPr algn="l"/>
            <a:r>
              <a:rPr lang="en-US" sz="1200" b="false">
                <a:solidFill>
                  <a:srgbClr val="000000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Sukupuoli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="http://schemas.openxmlformats.org/drawingml/2006/chart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true">
                <a:solidFill>
                  <a:srgbClr val="000000"/>
                </a:solidFill>
                <a:latin typeface="Arial"/>
              </a:rPr>
              <a:t>Palautekysely aikuisliikkujille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false">
                <a:solidFill>
                  <a:srgbClr val="000000"/>
                </a:solidFill>
                <a:latin typeface="Arial"/>
              </a:rPr>
              <a:t>Olen ollut seuran toiminnassa mukana</a:t>
            </a:r>
          </a:p>
        </p:txBody>
      </p:sp>
      <p:graphicFrame>
        <p:nvGraphicFramePr>
          <p:cNvPr id="8" name="Chart"/>
          <p:cNvGraphicFramePr>
            <a:graphicFrameLocks noGrp="true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hart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urvey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3" baseType="lpstr">
      <vt:lpstr>Arial</vt:lpstr>
      <vt:lpstr>Calibri</vt:lpstr>
      <vt:lpstr>Surveypal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2012-05-09T09:21:34Z</dcterms:created>
  <dc:creator>surveypal2</dc:creator>
  <cp:lastModifiedBy>Kalle Malin</cp:lastModifiedBy>
  <dcterms:modified xsi:type="dcterms:W3CDTF">2018-01-13T11:15:10Z</dcterms:modified>
  <cp:revision>44</cp:revision>
  <dc:title>PowerPoint-esitys</dc:title>
</cp:coreProperties>
</file>