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embeddings/Microsoft_Excel_Worksheet.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4722" autoAdjust="0"/>
  </p:normalViewPr>
  <p:slideViewPr>
    <p:cSldViewPr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43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(KA:83.0, Hajonta:0.0)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T1!$A$2:$A$108</c:f>
              <c:strCache>
                <c:ptCount val="107"/>
                <c:pt idx="0">
                  <c:v>agility</c:v>
                </c:pt>
                <c:pt idx="1">
                  <c:v>aikido</c:v>
                </c:pt>
                <c:pt idx="2">
                  <c:v>amerikkalainen jalkapallo</c:v>
                </c:pt>
                <c:pt idx="3">
                  <c:v>ampumahiihto</c:v>
                </c:pt>
                <c:pt idx="4">
                  <c:v>ampumaurheilu</c:v>
                </c:pt>
                <c:pt idx="5">
                  <c:v>autourheilu</c:v>
                </c:pt>
                <c:pt idx="6">
                  <c:v>baseball/softball</c:v>
                </c:pt>
                <c:pt idx="7">
                  <c:v>beach volley</c:v>
                </c:pt>
                <c:pt idx="8">
                  <c:v>biljardi</c:v>
                </c:pt>
                <c:pt idx="9">
                  <c:v>bob/skeleton</c:v>
                </c:pt>
                <c:pt idx="10">
                  <c:v>brasialainen jujutsu</c:v>
                </c:pt>
                <c:pt idx="11">
                  <c:v>bridge</c:v>
                </c:pt>
                <c:pt idx="12">
                  <c:v>cheerleading</c:v>
                </c:pt>
                <c:pt idx="13">
                  <c:v>curling</c:v>
                </c:pt>
                <c:pt idx="14">
                  <c:v>darts</c:v>
                </c:pt>
                <c:pt idx="15">
                  <c:v>elektroninen urheilu</c:v>
                </c:pt>
                <c:pt idx="16">
                  <c:v>fitness</c:v>
                </c:pt>
                <c:pt idx="17">
                  <c:v>frisbeegolf</c:v>
                </c:pt>
                <c:pt idx="18">
                  <c:v>golf</c:v>
                </c:pt>
                <c:pt idx="19">
                  <c:v>hiihto</c:v>
                </c:pt>
                <c:pt idx="20">
                  <c:v>hockey</c:v>
                </c:pt>
                <c:pt idx="21">
                  <c:v>ilmailu</c:v>
                </c:pt>
                <c:pt idx="22">
                  <c:v>ITF-taekwon-Do</c:v>
                </c:pt>
                <c:pt idx="23">
                  <c:v>jalkapallo</c:v>
                </c:pt>
                <c:pt idx="24">
                  <c:v>jousiammunta</c:v>
                </c:pt>
                <c:pt idx="25">
                  <c:v>judo</c:v>
                </c:pt>
                <c:pt idx="26">
                  <c:v>jujutsu</c:v>
                </c:pt>
                <c:pt idx="27">
                  <c:v>jääkiekko</c:v>
                </c:pt>
                <c:pt idx="28">
                  <c:v>jääpallo</c:v>
                </c:pt>
                <c:pt idx="29">
                  <c:v>karate</c:v>
                </c:pt>
                <c:pt idx="30">
                  <c:v>kaukalopallo</c:v>
                </c:pt>
                <c:pt idx="31">
                  <c:v>keilailu</c:v>
                </c:pt>
                <c:pt idx="32">
                  <c:v>kelkkailu</c:v>
                </c:pt>
                <c:pt idx="33">
                  <c:v>kendo</c:v>
                </c:pt>
                <c:pt idx="34">
                  <c:v>kiipeily</c:v>
                </c:pt>
                <c:pt idx="35">
                  <c:v>koripallo</c:v>
                </c:pt>
                <c:pt idx="36">
                  <c:v>krav maga</c:v>
                </c:pt>
                <c:pt idx="37">
                  <c:v>kriketti</c:v>
                </c:pt>
                <c:pt idx="38">
                  <c:v>kyykkä</c:v>
                </c:pt>
                <c:pt idx="39">
                  <c:v>kädenvääntö</c:v>
                </c:pt>
                <c:pt idx="40">
                  <c:v>käsipallo</c:v>
                </c:pt>
                <c:pt idx="41">
                  <c:v>lacrosse</c:v>
                </c:pt>
                <c:pt idx="42">
                  <c:v>leanveto</c:v>
                </c:pt>
                <c:pt idx="43">
                  <c:v>lentopallo</c:v>
                </c:pt>
                <c:pt idx="44">
                  <c:v>liitokiekko</c:v>
                </c:pt>
                <c:pt idx="45">
                  <c:v>luistelu</c:v>
                </c:pt>
                <c:pt idx="46">
                  <c:v>lumilautailu</c:v>
                </c:pt>
                <c:pt idx="47">
                  <c:v>maalipallo</c:v>
                </c:pt>
                <c:pt idx="48">
                  <c:v>medieval combat</c:v>
                </c:pt>
                <c:pt idx="49">
                  <c:v>melonta</c:v>
                </c:pt>
                <c:pt idx="50">
                  <c:v>miekkailu/5-ottelu</c:v>
                </c:pt>
                <c:pt idx="51">
                  <c:v>moottorikelkkailu</c:v>
                </c:pt>
                <c:pt idx="52">
                  <c:v>moottoriurheilu</c:v>
                </c:pt>
                <c:pt idx="53">
                  <c:v>muay thai</c:v>
                </c:pt>
                <c:pt idx="54">
                  <c:v>MUU</c:v>
                </c:pt>
                <c:pt idx="55">
                  <c:v>mäkihyppy/yhdistetty</c:v>
                </c:pt>
                <c:pt idx="56">
                  <c:v>nyrkkeily</c:v>
                </c:pt>
                <c:pt idx="57">
                  <c:v>padel</c:v>
                </c:pt>
                <c:pt idx="58">
                  <c:v>paini</c:v>
                </c:pt>
                <c:pt idx="59">
                  <c:v>painonnosto</c:v>
                </c:pt>
                <c:pt idx="60">
                  <c:v>paintball</c:v>
                </c:pt>
                <c:pt idx="61">
                  <c:v>parkour</c:v>
                </c:pt>
                <c:pt idx="62">
                  <c:v>perinneurheilu</c:v>
                </c:pt>
                <c:pt idx="63">
                  <c:v>pesäpallo</c:v>
                </c:pt>
                <c:pt idx="64">
                  <c:v>petanque</c:v>
                </c:pt>
                <c:pt idx="65">
                  <c:v>potkunyrkkeily</c:v>
                </c:pt>
                <c:pt idx="66">
                  <c:v>purjehdus/veneily</c:v>
                </c:pt>
                <c:pt idx="67">
                  <c:v>pyöräily</c:v>
                </c:pt>
                <c:pt idx="68">
                  <c:v>pöytätennis</c:v>
                </c:pt>
                <c:pt idx="69">
                  <c:v>racketlon</c:v>
                </c:pt>
                <c:pt idx="70">
                  <c:v>ratagolf</c:v>
                </c:pt>
                <c:pt idx="71">
                  <c:v>ratsastus</c:v>
                </c:pt>
                <c:pt idx="72">
                  <c:v>ringette</c:v>
                </c:pt>
                <c:pt idx="73">
                  <c:v>rogaining</c:v>
                </c:pt>
                <c:pt idx="74">
                  <c:v>rugby</c:v>
                </c:pt>
                <c:pt idx="75">
                  <c:v>rullalautailu</c:v>
                </c:pt>
                <c:pt idx="76">
                  <c:v>salibandy</c:v>
                </c:pt>
                <c:pt idx="77">
                  <c:v>sambo</c:v>
                </c:pt>
                <c:pt idx="78">
                  <c:v>savate</c:v>
                </c:pt>
                <c:pt idx="79">
                  <c:v>scandinavian defendo</c:v>
                </c:pt>
                <c:pt idx="80">
                  <c:v>shakki</c:v>
                </c:pt>
                <c:pt idx="81">
                  <c:v>soutu</c:v>
                </c:pt>
                <c:pt idx="82">
                  <c:v>squash</c:v>
                </c:pt>
                <c:pt idx="83">
                  <c:v>sukellus</c:v>
                </c:pt>
                <c:pt idx="84">
                  <c:v>sulkapallo</c:v>
                </c:pt>
                <c:pt idx="85">
                  <c:v>suunnistus</c:v>
                </c:pt>
                <c:pt idx="86">
                  <c:v>taekwondo</c:v>
                </c:pt>
                <c:pt idx="87">
                  <c:v>taitoluistelu</c:v>
                </c:pt>
                <c:pt idx="88">
                  <c:v>tanssiurheilu</c:v>
                </c:pt>
                <c:pt idx="89">
                  <c:v>tennis</c:v>
                </c:pt>
                <c:pt idx="90">
                  <c:v>tikkaurheilu</c:v>
                </c:pt>
                <c:pt idx="91">
                  <c:v>triathlon</c:v>
                </c:pt>
                <c:pt idx="92">
                  <c:v>uinti</c:v>
                </c:pt>
                <c:pt idx="93">
                  <c:v>valjakkourheilu</c:v>
                </c:pt>
                <c:pt idx="94">
                  <c:v>vammaisurheilu</c:v>
                </c:pt>
                <c:pt idx="95">
                  <c:v>vapaaottelu</c:v>
                </c:pt>
                <c:pt idx="96">
                  <c:v>vesihiihto</c:v>
                </c:pt>
                <c:pt idx="97">
                  <c:v>voimannosto</c:v>
                </c:pt>
                <c:pt idx="98">
                  <c:v>voimistelu</c:v>
                </c:pt>
                <c:pt idx="99">
                  <c:v>wushu</c:v>
                </c:pt>
                <c:pt idx="100">
                  <c:v>yleisurheilu</c:v>
                </c:pt>
                <c:pt idx="101">
                  <c:v>-</c:v>
                </c:pt>
                <c:pt idx="102">
                  <c:v>-</c:v>
                </c:pt>
                <c:pt idx="103">
                  <c:v>-</c:v>
                </c:pt>
                <c:pt idx="104">
                  <c:v>-</c:v>
                </c:pt>
                <c:pt idx="105">
                  <c:v>-</c:v>
                </c:pt>
                <c:pt idx="106">
                  <c:v>-</c:v>
                </c:pt>
              </c:strCache>
            </c:strRef>
          </c:cat>
          <c:val>
            <c:numRef>
              <c:f>T1!$B$2:$B$108</c:f>
              <c:numCache>
                <c:formatCode>General</c:formatCode>
                <c:ptCount val="10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1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0-47D8-A53F-087D0FEDA3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08573"/>
        <c:axId val="780624"/>
      </c:barChart>
      <c:catAx>
        <c:axId val="808573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780624"/>
        <c:crosses val="autoZero"/>
        <c:auto val="1"/>
        <c:lblAlgn val="ctr"/>
        <c:lblOffset val="100"/>
        <c:noMultiLvlLbl val="1"/>
      </c:catAx>
      <c:valAx>
        <c:axId val="780624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80857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74-4721-ABDA-728D823E20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1493"/>
        <c:axId val="848105"/>
      </c:barChart>
      <c:catAx>
        <c:axId val="31493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848105"/>
        <c:crosses val="autoZero"/>
        <c:auto val="1"/>
        <c:lblAlgn val="ctr"/>
        <c:lblOffset val="100"/>
        <c:noMultiLvlLbl val="1"/>
      </c:catAx>
      <c:valAx>
        <c:axId val="848105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149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6A-4472-B578-39BE2AED5A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14816"/>
        <c:axId val="404267"/>
      </c:barChart>
      <c:catAx>
        <c:axId val="414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04267"/>
        <c:crosses val="autoZero"/>
        <c:auto val="1"/>
        <c:lblAlgn val="ctr"/>
        <c:lblOffset val="100"/>
        <c:noMultiLvlLbl val="1"/>
      </c:catAx>
      <c:valAx>
        <c:axId val="404267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14816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AC-42E8-BA5F-399F17CE8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290659"/>
        <c:axId val="473471"/>
      </c:barChart>
      <c:catAx>
        <c:axId val="290659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73471"/>
        <c:crosses val="autoZero"/>
        <c:auto val="1"/>
        <c:lblAlgn val="ctr"/>
        <c:lblOffset val="100"/>
        <c:noMultiLvlLbl val="1"/>
      </c:catAx>
      <c:valAx>
        <c:axId val="473471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90659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(KA:4.67, Hajonta:0.47)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0.33300000000000002</c:v>
                </c:pt>
                <c:pt idx="4">
                  <c:v>0.66700000000000004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90-4121-9770-042BAF038F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669921"/>
        <c:axId val="514453"/>
      </c:barChart>
      <c:catAx>
        <c:axId val="669921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14453"/>
        <c:crosses val="autoZero"/>
        <c:auto val="1"/>
        <c:lblAlgn val="ctr"/>
        <c:lblOffset val="100"/>
        <c:noMultiLvlLbl val="1"/>
      </c:catAx>
      <c:valAx>
        <c:axId val="514453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69921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(KA:4.33, Hajonta:1.11)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0.16700000000000001</c:v>
                </c:pt>
                <c:pt idx="2">
                  <c:v>0</c:v>
                </c:pt>
                <c:pt idx="3">
                  <c:v>0.16700000000000001</c:v>
                </c:pt>
                <c:pt idx="4">
                  <c:v>0.66700000000000004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5-4C88-9061-6306B0544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213598"/>
        <c:axId val="616266"/>
      </c:barChart>
      <c:catAx>
        <c:axId val="21359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16266"/>
        <c:crosses val="autoZero"/>
        <c:auto val="1"/>
        <c:lblAlgn val="ctr"/>
        <c:lblOffset val="100"/>
        <c:noMultiLvlLbl val="1"/>
      </c:catAx>
      <c:valAx>
        <c:axId val="61626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13598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(KA:4.5, Hajonta:1.12)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0.16700000000000001</c:v>
                </c:pt>
                <c:pt idx="2">
                  <c:v>0</c:v>
                </c:pt>
                <c:pt idx="3">
                  <c:v>0</c:v>
                </c:pt>
                <c:pt idx="4">
                  <c:v>0.83299999999999996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A6-442C-9444-AC5A81BD29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82152"/>
        <c:axId val="557080"/>
      </c:barChart>
      <c:catAx>
        <c:axId val="382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57080"/>
        <c:crosses val="autoZero"/>
        <c:auto val="1"/>
        <c:lblAlgn val="ctr"/>
        <c:lblOffset val="100"/>
        <c:noMultiLvlLbl val="1"/>
      </c:catAx>
      <c:valAx>
        <c:axId val="5570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82152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(KA:4.83, Hajonta:0.37)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0.16700000000000001</c:v>
                </c:pt>
                <c:pt idx="4">
                  <c:v>0.83299999999999996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0-4FCD-A555-E49214F96D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222674"/>
        <c:axId val="583479"/>
      </c:barChart>
      <c:catAx>
        <c:axId val="22267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83479"/>
        <c:crosses val="autoZero"/>
        <c:auto val="1"/>
        <c:lblAlgn val="ctr"/>
        <c:lblOffset val="100"/>
        <c:noMultiLvlLbl val="1"/>
      </c:catAx>
      <c:valAx>
        <c:axId val="583479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22674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1D-42EC-AE6B-737ED3473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74809"/>
        <c:axId val="462388"/>
      </c:barChart>
      <c:catAx>
        <c:axId val="174809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62388"/>
        <c:crosses val="autoZero"/>
        <c:auto val="1"/>
        <c:lblAlgn val="ctr"/>
        <c:lblOffset val="100"/>
        <c:noMultiLvlLbl val="1"/>
      </c:catAx>
      <c:valAx>
        <c:axId val="4623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174809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(KA:4.83, Hajonta:0.37)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0.16700000000000001</c:v>
                </c:pt>
                <c:pt idx="4">
                  <c:v>0.83299999999999996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B-42D9-9423-65EFA9E960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743095"/>
        <c:axId val="956969"/>
      </c:barChart>
      <c:catAx>
        <c:axId val="743095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56969"/>
        <c:crosses val="autoZero"/>
        <c:auto val="1"/>
        <c:lblAlgn val="ctr"/>
        <c:lblOffset val="100"/>
        <c:noMultiLvlLbl val="1"/>
      </c:catAx>
      <c:valAx>
        <c:axId val="956969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43095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(KA:4.83, Hajonta:0.37)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0.16700000000000001</c:v>
                </c:pt>
                <c:pt idx="4">
                  <c:v>0.83299999999999996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B-4E73-9FDA-D232E90693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48193"/>
        <c:axId val="249802"/>
      </c:barChart>
      <c:catAx>
        <c:axId val="948193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49802"/>
        <c:crosses val="autoZero"/>
        <c:auto val="1"/>
        <c:lblAlgn val="ctr"/>
        <c:lblOffset val="100"/>
        <c:noMultiLvlLbl val="1"/>
      </c:catAx>
      <c:valAx>
        <c:axId val="24980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4819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(KA:3.0, Hajonta:0.0) (Vastauksia:5)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T1!$A$2:$A$17</c:f>
              <c:strCache>
                <c:ptCount val="16"/>
                <c:pt idx="0">
                  <c:v>Etelä-Karjala</c:v>
                </c:pt>
                <c:pt idx="1">
                  <c:v>Etelä-Savo</c:v>
                </c:pt>
                <c:pt idx="2">
                  <c:v>Etelä-Suomi</c:v>
                </c:pt>
                <c:pt idx="3">
                  <c:v>Häme</c:v>
                </c:pt>
                <c:pt idx="4">
                  <c:v>Päijät-Häme</c:v>
                </c:pt>
                <c:pt idx="5">
                  <c:v>Kainuu</c:v>
                </c:pt>
                <c:pt idx="6">
                  <c:v>Keski-Pohjanmaa</c:v>
                </c:pt>
                <c:pt idx="7">
                  <c:v>Keski-Suomi</c:v>
                </c:pt>
                <c:pt idx="8">
                  <c:v>Kymenlaakso</c:v>
                </c:pt>
                <c:pt idx="9">
                  <c:v>Lappi</c:v>
                </c:pt>
                <c:pt idx="10">
                  <c:v>Lounais-Suomi</c:v>
                </c:pt>
                <c:pt idx="11">
                  <c:v>Pohjanmaa</c:v>
                </c:pt>
                <c:pt idx="12">
                  <c:v>Pohjois-Karjala</c:v>
                </c:pt>
                <c:pt idx="13">
                  <c:v>Pohjois-Pohjanmaa</c:v>
                </c:pt>
                <c:pt idx="14">
                  <c:v>Pohjois-Savo</c:v>
                </c:pt>
                <c:pt idx="15">
                  <c:v>Ahvenanmaa</c:v>
                </c:pt>
              </c:strCache>
            </c:strRef>
          </c:cat>
          <c:val>
            <c:numRef>
              <c:f>T1!$B$2:$B$17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D-4EB3-A327-DF6B87F5C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696235"/>
        <c:axId val="83582"/>
      </c:barChart>
      <c:catAx>
        <c:axId val="696235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83582"/>
        <c:crosses val="autoZero"/>
        <c:auto val="1"/>
        <c:lblAlgn val="ctr"/>
        <c:lblOffset val="100"/>
        <c:noMultiLvlLbl val="1"/>
      </c:catAx>
      <c:valAx>
        <c:axId val="83582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696235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(KA:4.17, Hajonta:1.21)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0.16700000000000001</c:v>
                </c:pt>
                <c:pt idx="2">
                  <c:v>0.16700000000000001</c:v>
                </c:pt>
                <c:pt idx="3">
                  <c:v>0</c:v>
                </c:pt>
                <c:pt idx="4">
                  <c:v>0.66700000000000004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A2-45FE-BCE7-7AF062ED2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96834"/>
        <c:axId val="127738"/>
      </c:barChart>
      <c:catAx>
        <c:axId val="49683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127738"/>
        <c:crosses val="autoZero"/>
        <c:auto val="1"/>
        <c:lblAlgn val="ctr"/>
        <c:lblOffset val="100"/>
        <c:noMultiLvlLbl val="1"/>
      </c:catAx>
      <c:valAx>
        <c:axId val="12773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96834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(KA:4.83, Hajonta:0.37)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0.16700000000000001</c:v>
                </c:pt>
                <c:pt idx="4">
                  <c:v>0.83299999999999996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7C-495A-876F-39F5BD118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12423"/>
        <c:axId val="347175"/>
      </c:barChart>
      <c:catAx>
        <c:axId val="512423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47175"/>
        <c:crosses val="autoZero"/>
        <c:auto val="1"/>
        <c:lblAlgn val="ctr"/>
        <c:lblOffset val="100"/>
        <c:noMultiLvlLbl val="1"/>
      </c:catAx>
      <c:valAx>
        <c:axId val="347175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1242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(KA:1.17, Hajonta:0.37)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0.83299999999999996</c:v>
                </c:pt>
                <c:pt idx="1">
                  <c:v>0.16700000000000001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A6-490F-B00B-34A4765816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32971"/>
        <c:axId val="429327"/>
      </c:barChart>
      <c:catAx>
        <c:axId val="532971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29327"/>
        <c:crosses val="autoZero"/>
        <c:auto val="1"/>
        <c:lblAlgn val="ctr"/>
        <c:lblOffset val="100"/>
        <c:noMultiLvlLbl val="1"/>
      </c:catAx>
      <c:valAx>
        <c:axId val="429327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32971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(KA:3.67, Hajonta:1.37)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0.33300000000000002</c:v>
                </c:pt>
                <c:pt idx="2">
                  <c:v>0.16700000000000001</c:v>
                </c:pt>
                <c:pt idx="3">
                  <c:v>0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A1-4146-94DB-54D84DEAD0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63810"/>
        <c:axId val="822705"/>
      </c:barChart>
      <c:catAx>
        <c:axId val="86381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822705"/>
        <c:crosses val="autoZero"/>
        <c:auto val="1"/>
        <c:lblAlgn val="ctr"/>
        <c:lblOffset val="100"/>
        <c:noMultiLvlLbl val="1"/>
      </c:catAx>
      <c:valAx>
        <c:axId val="822705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863810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(KA:3.5, Hajonta:1.61)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0.16700000000000001</c:v>
                </c:pt>
                <c:pt idx="1">
                  <c:v>0.16700000000000001</c:v>
                </c:pt>
                <c:pt idx="2">
                  <c:v>0.16700000000000001</c:v>
                </c:pt>
                <c:pt idx="3">
                  <c:v>0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41-4E18-941C-89A7F73495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02026"/>
        <c:axId val="646614"/>
      </c:barChart>
      <c:catAx>
        <c:axId val="30202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46614"/>
        <c:crosses val="autoZero"/>
        <c:auto val="1"/>
        <c:lblAlgn val="ctr"/>
        <c:lblOffset val="100"/>
        <c:noMultiLvlLbl val="1"/>
      </c:catAx>
      <c:valAx>
        <c:axId val="64661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02026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(KA:3.67, Hajonta:1.11)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Alle 5 tuntia</c:v>
                </c:pt>
                <c:pt idx="1">
                  <c:v>5,5-10 tuntia</c:v>
                </c:pt>
                <c:pt idx="2">
                  <c:v>10,5-15 tuntia</c:v>
                </c:pt>
                <c:pt idx="3">
                  <c:v>15,5-20 tuntia</c:v>
                </c:pt>
                <c:pt idx="4">
                  <c:v>Yli 20 tuntia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0.16700000000000001</c:v>
                </c:pt>
                <c:pt idx="2">
                  <c:v>0.33300000000000002</c:v>
                </c:pt>
                <c:pt idx="3">
                  <c:v>0.16700000000000001</c:v>
                </c:pt>
                <c:pt idx="4">
                  <c:v>0.33300000000000002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0B-43FD-AF79-6E04C72A65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52772"/>
        <c:axId val="275500"/>
      </c:barChart>
      <c:catAx>
        <c:axId val="1527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275500"/>
        <c:crosses val="autoZero"/>
        <c:auto val="1"/>
        <c:lblAlgn val="ctr"/>
        <c:lblOffset val="100"/>
        <c:noMultiLvlLbl val="1"/>
      </c:catAx>
      <c:valAx>
        <c:axId val="275500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152772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(KA:4.67, Hajonta:0.47)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0.33300000000000002</c:v>
                </c:pt>
                <c:pt idx="4">
                  <c:v>0.66700000000000004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DD-401C-8A33-F95DDA5898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706459"/>
        <c:axId val="248223"/>
      </c:barChart>
      <c:catAx>
        <c:axId val="706459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48223"/>
        <c:crosses val="autoZero"/>
        <c:auto val="1"/>
        <c:lblAlgn val="ctr"/>
        <c:lblOffset val="100"/>
        <c:noMultiLvlLbl val="1"/>
      </c:catAx>
      <c:valAx>
        <c:axId val="248223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06459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(KA:4.83, Hajonta:0.37)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0.16700000000000001</c:v>
                </c:pt>
                <c:pt idx="4">
                  <c:v>0.83299999999999996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85-47C1-BD29-8C3BB4D759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78868"/>
        <c:axId val="700586"/>
      </c:barChart>
      <c:catAx>
        <c:axId val="4788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00586"/>
        <c:crosses val="autoZero"/>
        <c:auto val="1"/>
        <c:lblAlgn val="ctr"/>
        <c:lblOffset val="100"/>
        <c:noMultiLvlLbl val="1"/>
      </c:catAx>
      <c:valAx>
        <c:axId val="70058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78868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(KA:4.83, Hajonta:0.37)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0.16700000000000001</c:v>
                </c:pt>
                <c:pt idx="4">
                  <c:v>0.83299999999999996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02-4138-A168-186621191D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96768"/>
        <c:axId val="73428"/>
      </c:barChart>
      <c:catAx>
        <c:axId val="196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3428"/>
        <c:crosses val="autoZero"/>
        <c:auto val="1"/>
        <c:lblAlgn val="ctr"/>
        <c:lblOffset val="100"/>
        <c:noMultiLvlLbl val="1"/>
      </c:catAx>
      <c:valAx>
        <c:axId val="734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196768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2-47FF-87E4-EA0CA8ABE0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59258"/>
        <c:axId val="448461"/>
      </c:barChart>
      <c:catAx>
        <c:axId val="15925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48461"/>
        <c:crosses val="autoZero"/>
        <c:auto val="1"/>
        <c:lblAlgn val="ctr"/>
        <c:lblOffset val="100"/>
        <c:noMultiLvlLbl val="1"/>
      </c:catAx>
      <c:valAx>
        <c:axId val="448461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159258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(KA:2.0, Hajonta:1.0)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0.5</c:v>
                </c:pt>
                <c:pt idx="1">
                  <c:v>0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BD-4090-8A84-6C6E80FF7C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99490"/>
        <c:axId val="62376"/>
      </c:barChart>
      <c:catAx>
        <c:axId val="49949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62376"/>
        <c:crosses val="autoZero"/>
        <c:auto val="1"/>
        <c:lblAlgn val="ctr"/>
        <c:lblOffset val="100"/>
        <c:noMultiLvlLbl val="1"/>
      </c:catAx>
      <c:valAx>
        <c:axId val="62376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499490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(KA:3.83, Hajonta:1.21)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0.16700000000000001</c:v>
                </c:pt>
                <c:pt idx="2">
                  <c:v>0.33300000000000002</c:v>
                </c:pt>
                <c:pt idx="3">
                  <c:v>0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A3-4332-A2DA-8AB835358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740198"/>
        <c:axId val="329878"/>
      </c:barChart>
      <c:catAx>
        <c:axId val="74019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29878"/>
        <c:crosses val="autoZero"/>
        <c:auto val="1"/>
        <c:lblAlgn val="ctr"/>
        <c:lblOffset val="100"/>
        <c:noMultiLvlLbl val="1"/>
      </c:catAx>
      <c:valAx>
        <c:axId val="32987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40198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(KA:4.83, Hajonta:0.37)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0.16700000000000001</c:v>
                </c:pt>
                <c:pt idx="4">
                  <c:v>0.83299999999999996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8A-4EA7-87FF-94FE379F8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694163"/>
        <c:axId val="821562"/>
      </c:barChart>
      <c:catAx>
        <c:axId val="694163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821562"/>
        <c:crosses val="autoZero"/>
        <c:auto val="1"/>
        <c:lblAlgn val="ctr"/>
        <c:lblOffset val="100"/>
        <c:noMultiLvlLbl val="1"/>
      </c:catAx>
      <c:valAx>
        <c:axId val="82156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9416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(KA:4.33, Hajonta:0.47)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0.66700000000000004</c:v>
                </c:pt>
                <c:pt idx="4">
                  <c:v>0.33300000000000002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4F-437E-BC73-7FD928F4CD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29759"/>
        <c:axId val="917814"/>
      </c:barChart>
      <c:catAx>
        <c:axId val="929759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17814"/>
        <c:crosses val="autoZero"/>
        <c:auto val="1"/>
        <c:lblAlgn val="ctr"/>
        <c:lblOffset val="100"/>
        <c:noMultiLvlLbl val="1"/>
      </c:catAx>
      <c:valAx>
        <c:axId val="91781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29759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(KA:4.5, Hajonta:0.76)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0.16700000000000001</c:v>
                </c:pt>
                <c:pt idx="3">
                  <c:v>0.16700000000000001</c:v>
                </c:pt>
                <c:pt idx="4">
                  <c:v>0.66700000000000004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24-4FF0-BBDB-AB0D8CA0B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63364"/>
        <c:axId val="645852"/>
      </c:barChart>
      <c:catAx>
        <c:axId val="4633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45852"/>
        <c:crosses val="autoZero"/>
        <c:auto val="1"/>
        <c:lblAlgn val="ctr"/>
        <c:lblOffset val="100"/>
        <c:noMultiLvlLbl val="1"/>
      </c:catAx>
      <c:valAx>
        <c:axId val="6458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63364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(KA:4.4, Hajonta:0.8) (Vastauksia:5)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0.2</c:v>
                </c:pt>
                <c:pt idx="3">
                  <c:v>0.2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67-4DC7-B597-095BA229E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81998"/>
        <c:axId val="890061"/>
      </c:barChart>
      <c:catAx>
        <c:axId val="38199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890061"/>
        <c:crosses val="autoZero"/>
        <c:auto val="1"/>
        <c:lblAlgn val="ctr"/>
        <c:lblOffset val="100"/>
        <c:noMultiLvlLbl val="1"/>
      </c:catAx>
      <c:valAx>
        <c:axId val="890061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81998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(KA:4.4, Hajonta:0.8) (Vastauksia:5)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0.2</c:v>
                </c:pt>
                <c:pt idx="3">
                  <c:v>0.2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5E-4123-9F59-B13A74C01D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83627"/>
        <c:axId val="371730"/>
      </c:barChart>
      <c:catAx>
        <c:axId val="983627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71730"/>
        <c:crosses val="autoZero"/>
        <c:auto val="1"/>
        <c:lblAlgn val="ctr"/>
        <c:lblOffset val="100"/>
        <c:noMultiLvlLbl val="1"/>
      </c:catAx>
      <c:valAx>
        <c:axId val="37173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83627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Olen tyytyväinen lapseni ryhmän/ joukkueen toimintaan kokonaisuutena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54-4802-A212-A562DC58A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56610"/>
        <c:axId val="948345"/>
      </c:barChart>
      <c:catAx>
        <c:axId val="55661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48345"/>
        <c:crosses val="autoZero"/>
        <c:auto val="1"/>
        <c:lblAlgn val="ctr"/>
        <c:lblOffset val="100"/>
        <c:noMultiLvlLbl val="1"/>
      </c:catAx>
      <c:valAx>
        <c:axId val="948345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56610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T1!$A$2:$A$7</c:f>
              <c:strCache>
                <c:ptCount val="6"/>
                <c:pt idx="0">
                  <c:v>Lapseni ohjaajat ja valmentajat hoitavat tehtävänsä hyvin</c:v>
                </c:pt>
                <c:pt idx="1">
                  <c:v>Lapseni ohjaajat ja valmentajat kannustavat lapsia kilpailutilanteissa hyvin</c:v>
                </c:pt>
                <c:pt idx="2">
                  <c:v>Lapseni saama valmennus / ohjaus on laadukasta</c:v>
                </c:pt>
                <c:pt idx="3">
                  <c:v>Ohjaajat ja valmentajat osaavat toimia hyvin lasten kanssa</c:v>
                </c:pt>
                <c:pt idx="4">
                  <c:v>Lapseni  ohjaajat ja valmentajat ottavat ryhmän kaikki lapset riittävästi huomioon</c:v>
                </c:pt>
                <c:pt idx="5">
                  <c:v>Otan asian puheeksi valmentajan kanssa, jos lastani kohdellaan huonosti seurassa.</c:v>
                </c:pt>
              </c:strCache>
            </c:strRef>
          </c:cat>
          <c:val>
            <c:numRef>
              <c:f>T1!$B$2:$B$7</c:f>
              <c:numCache>
                <c:formatCode>General</c:formatCode>
                <c:ptCount val="6"/>
                <c:pt idx="0">
                  <c:v>5</c:v>
                </c:pt>
                <c:pt idx="1">
                  <c:v>4.7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81-4AF0-B628-FFB1B4C5CD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78928"/>
        <c:axId val="330550"/>
      </c:barChart>
      <c:catAx>
        <c:axId val="87892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30550"/>
        <c:crosses val="autoZero"/>
        <c:auto val="1"/>
        <c:lblAlgn val="ctr"/>
        <c:lblOffset val="100"/>
        <c:noMultiLvlLbl val="1"/>
      </c:catAx>
      <c:valAx>
        <c:axId val="330550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878928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T1!$A$2:$A$5</c:f>
              <c:strCache>
                <c:ptCount val="4"/>
                <c:pt idx="0">
                  <c:v>Lapseni  harjoitusmäärät ovat sopivia</c:v>
                </c:pt>
                <c:pt idx="1">
                  <c:v>Lapsellani on kilpailu-/ ja ottelutapahtumia sopivasti</c:v>
                </c:pt>
                <c:pt idx="2">
                  <c:v>Olen tyytyväinen lapseni mahdollisuuksiin osallistua / saada peliaikaa otteluissa/ kilpailuissa/ näytöksissä.</c:v>
                </c:pt>
                <c:pt idx="3">
                  <c:v>Lapseni harjoitukset ovat monipuolisia</c:v>
                </c:pt>
              </c:strCache>
            </c:strRef>
          </c:cat>
          <c:val>
            <c:numRef>
              <c:f>T1!$B$2:$B$5</c:f>
              <c:numCache>
                <c:formatCode>General</c:formatCode>
                <c:ptCount val="4"/>
                <c:pt idx="0">
                  <c:v>4.7</c:v>
                </c:pt>
                <c:pt idx="1">
                  <c:v>4.3</c:v>
                </c:pt>
                <c:pt idx="2">
                  <c:v>4.5</c:v>
                </c:pt>
                <c:pt idx="3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C0-43ED-B0E1-13FEFA7239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85626"/>
        <c:axId val="931444"/>
      </c:barChart>
      <c:catAx>
        <c:axId val="98562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31444"/>
        <c:crosses val="autoZero"/>
        <c:auto val="1"/>
        <c:lblAlgn val="ctr"/>
        <c:lblOffset val="100"/>
        <c:noMultiLvlLbl val="1"/>
      </c:catAx>
      <c:valAx>
        <c:axId val="931444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85626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T1!$A$2:$A$9</c:f>
              <c:strCache>
                <c:ptCount val="8"/>
                <c:pt idx="0">
                  <c:v>Lapseni muihin harrastuksiin suhtaudutaan positiivisesti</c:v>
                </c:pt>
                <c:pt idx="1">
                  <c:v>Lapsi lähtee yleensä innostuneesti harjoituksiin</c:v>
                </c:pt>
                <c:pt idx="2">
                  <c:v>Lapsi palaa harjoituksista kotiin innoissaan kokemastaan</c:v>
                </c:pt>
                <c:pt idx="3">
                  <c:v>Lapsi haluaa osallistua mielellään kilpailuihin / otteluihin / näytöksiin</c:v>
                </c:pt>
                <c:pt idx="4">
                  <c:v>Lapsi viihtyy omassa harjoitusryhmässä</c:v>
                </c:pt>
                <c:pt idx="5">
                  <c:v>Lastani on kiusattu harjoituksissa</c:v>
                </c:pt>
                <c:pt idx="6">
                  <c:v>Lapsi harjoittelee omaa lajia myös omatoimisesti</c:v>
                </c:pt>
                <c:pt idx="7">
                  <c:v>Lapsi harrastaa oman lajin lisäksi viikoittain myös muita lajeja</c:v>
                </c:pt>
              </c:strCache>
            </c:strRef>
          </c:cat>
          <c:val>
            <c:numRef>
              <c:f>T1!$B$2:$B$9</c:f>
              <c:numCache>
                <c:formatCode>General</c:formatCode>
                <c:ptCount val="8"/>
                <c:pt idx="0">
                  <c:v>5</c:v>
                </c:pt>
                <c:pt idx="1">
                  <c:v>4.8</c:v>
                </c:pt>
                <c:pt idx="2">
                  <c:v>4.8</c:v>
                </c:pt>
                <c:pt idx="3">
                  <c:v>4.2</c:v>
                </c:pt>
                <c:pt idx="4">
                  <c:v>4.8</c:v>
                </c:pt>
                <c:pt idx="5">
                  <c:v>1.2</c:v>
                </c:pt>
                <c:pt idx="6">
                  <c:v>3.7</c:v>
                </c:pt>
                <c:pt idx="7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F5-4852-B1F3-299757BEA1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10587"/>
        <c:axId val="744715"/>
      </c:barChart>
      <c:catAx>
        <c:axId val="410587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44715"/>
        <c:crosses val="autoZero"/>
        <c:auto val="1"/>
        <c:lblAlgn val="ctr"/>
        <c:lblOffset val="100"/>
        <c:noMultiLvlLbl val="1"/>
      </c:catAx>
      <c:valAx>
        <c:axId val="744715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10587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(KA:1.5, Hajonta:0.5)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Äiti</c:v>
                </c:pt>
                <c:pt idx="1">
                  <c:v>Isä</c:v>
                </c:pt>
                <c:pt idx="2">
                  <c:v>Huoltaja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0.5</c:v>
                </c:pt>
                <c:pt idx="1">
                  <c:v>0.5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3-4E72-83F0-BAC3DF2250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74207"/>
        <c:axId val="925914"/>
      </c:barChart>
      <c:catAx>
        <c:axId val="74207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925914"/>
        <c:crosses val="autoZero"/>
        <c:auto val="1"/>
        <c:lblAlgn val="ctr"/>
        <c:lblOffset val="100"/>
        <c:noMultiLvlLbl val="1"/>
      </c:catAx>
      <c:valAx>
        <c:axId val="92591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74207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T1!$A$2:$A$5</c:f>
              <c:strCache>
                <c:ptCount val="4"/>
                <c:pt idx="0">
                  <c:v>Nukkuu riittävästi (alle 7 v. 10-13 h, 7-12 v. 9-11 h, yli 12 v. 8-9 h)</c:v>
                </c:pt>
                <c:pt idx="1">
                  <c:v>Syö säännöllisesti (aamupala, lounas,välipala,päivällinen, iltapala)</c:v>
                </c:pt>
                <c:pt idx="2">
                  <c:v>Hoitaa kouluasiat hyvin</c:v>
                </c:pt>
                <c:pt idx="3">
                  <c:v>Ei käytä päihteitä (tupakka, nuuska, alkoholi tai muut päihteet)</c:v>
                </c:pt>
              </c:strCache>
            </c:strRef>
          </c:cat>
          <c:val>
            <c:numRef>
              <c:f>T1!$B$2:$B$5</c:f>
              <c:numCache>
                <c:formatCode>General</c:formatCode>
                <c:ptCount val="4"/>
                <c:pt idx="0">
                  <c:v>4.7</c:v>
                </c:pt>
                <c:pt idx="1">
                  <c:v>4.8</c:v>
                </c:pt>
                <c:pt idx="2">
                  <c:v>4.8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DE-4F13-9B7D-E0DC25955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3414"/>
        <c:axId val="919570"/>
      </c:barChart>
      <c:catAx>
        <c:axId val="1341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19570"/>
        <c:crosses val="autoZero"/>
        <c:auto val="1"/>
        <c:lblAlgn val="ctr"/>
        <c:lblOffset val="100"/>
        <c:noMultiLvlLbl val="1"/>
      </c:catAx>
      <c:valAx>
        <c:axId val="919570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13414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Lapseni urheiluharrastuksesta aiheutuvat kokonaiskulut ovat kohtuullisia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0D-4D62-8A64-719EF9254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241024"/>
        <c:axId val="397058"/>
      </c:barChart>
      <c:catAx>
        <c:axId val="2410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97058"/>
        <c:crosses val="autoZero"/>
        <c:auto val="1"/>
        <c:lblAlgn val="ctr"/>
        <c:lblOffset val="100"/>
        <c:noMultiLvlLbl val="1"/>
      </c:catAx>
      <c:valAx>
        <c:axId val="397058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41024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T1!$A$2:$A$3</c:f>
              <c:strCache>
                <c:ptCount val="2"/>
                <c:pt idx="0">
                  <c:v>Saan riittävästi tietoa ryhmän/ joukkueen toiminnasta</c:v>
                </c:pt>
                <c:pt idx="1">
                  <c:v>Löydän tarvittavan tiedon seuran nettisivuilta helposti</c:v>
                </c:pt>
              </c:strCache>
            </c:strRef>
          </c:cat>
          <c:val>
            <c:numRef>
              <c:f>T1!$B$2:$B$3</c:f>
              <c:numCache>
                <c:formatCode>General</c:formatCode>
                <c:ptCount val="2"/>
                <c:pt idx="0">
                  <c:v>4.8</c:v>
                </c:pt>
                <c:pt idx="1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BB-4C11-9DD2-1E02A886B4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27598"/>
        <c:axId val="280663"/>
      </c:barChart>
      <c:catAx>
        <c:axId val="2759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80663"/>
        <c:crosses val="autoZero"/>
        <c:auto val="1"/>
        <c:lblAlgn val="ctr"/>
        <c:lblOffset val="100"/>
        <c:noMultiLvlLbl val="1"/>
      </c:catAx>
      <c:valAx>
        <c:axId val="280663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7598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Vanhempana minua kuunnellaan riittävästi päätöksistä, jotka koskettavat lastamme</c:v>
                </c:pt>
                <c:pt idx="1">
                  <c:v>Ryhmämme pelisääntökeskustelut ovat olleet hyviä</c:v>
                </c:pt>
                <c:pt idx="2">
                  <c:v>Sovittuja pelisääntöjä on ryhmässä/ joukkueessa noudatettu hyvin.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4.5</c:v>
                </c:pt>
                <c:pt idx="1">
                  <c:v>4.4000000000000004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BC-4D99-94DF-268518C259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53461"/>
        <c:axId val="358313"/>
      </c:barChart>
      <c:catAx>
        <c:axId val="953461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58313"/>
        <c:crosses val="autoZero"/>
        <c:auto val="1"/>
        <c:lblAlgn val="ctr"/>
        <c:lblOffset val="100"/>
        <c:noMultiLvlLbl val="1"/>
      </c:catAx>
      <c:valAx>
        <c:axId val="358313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53461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'T1'!$B$1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'T1'!$A$2:$A$10</c:f>
              <c:strCache>
                <c:ptCount val="9"/>
                <c:pt idx="0">
                  <c:v>Valmennus ja ohjaus</c:v>
                </c:pt>
                <c:pt idx="1">
                  <c:v>Yhteisöllisyys ja osallistuminen</c:v>
                </c:pt>
                <c:pt idx="2">
                  <c:v>Harjoitukset ja kilpailut</c:v>
                </c:pt>
                <c:pt idx="3">
                  <c:v>Lapseni omat motiivit ja harjoittelu</c:v>
                </c:pt>
                <c:pt idx="4">
                  <c:v>Lapsen elämänrytmi</c:v>
                </c:pt>
                <c:pt idx="5">
                  <c:v>Urheiluharrastuksen kokonaiskulut</c:v>
                </c:pt>
                <c:pt idx="6">
                  <c:v>Tiedotus</c:v>
                </c:pt>
                <c:pt idx="7">
                  <c:v>Pelisäännöistä ja toimintatavoista sopiminen</c:v>
                </c:pt>
                <c:pt idx="8">
                  <c:v>Keskiarvo</c:v>
                </c:pt>
              </c:strCache>
            </c:strRef>
          </c:cat>
          <c:val>
            <c:numRef>
              <c:f>'T1'!$B$2:$B$10</c:f>
              <c:numCache>
                <c:formatCode>General</c:formatCode>
                <c:ptCount val="9"/>
                <c:pt idx="0">
                  <c:v>5</c:v>
                </c:pt>
                <c:pt idx="1">
                  <c:v>4.9000000000000004</c:v>
                </c:pt>
                <c:pt idx="2">
                  <c:v>4.5999999999999996</c:v>
                </c:pt>
                <c:pt idx="3">
                  <c:v>4</c:v>
                </c:pt>
                <c:pt idx="4">
                  <c:v>4.8</c:v>
                </c:pt>
                <c:pt idx="5">
                  <c:v>3.8</c:v>
                </c:pt>
                <c:pt idx="6">
                  <c:v>4.5999999999999996</c:v>
                </c:pt>
                <c:pt idx="7">
                  <c:v>4.4000000000000004</c:v>
                </c:pt>
                <c:pt idx="8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EF-453B-BDE6-4F5B1B5EE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16076"/>
        <c:axId val="341170"/>
      </c:barChart>
      <c:catAx>
        <c:axId val="8160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41170"/>
        <c:crosses val="autoZero"/>
        <c:auto val="1"/>
        <c:lblAlgn val="ctr"/>
        <c:lblOffset val="100"/>
        <c:noMultiLvlLbl val="1"/>
      </c:catAx>
      <c:valAx>
        <c:axId val="341170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816076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(KA:2007.17, Hajonta:2.54)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T1!$A$2:$A$23</c:f>
              <c:strCache>
                <c:ptCount val="2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-</c:v>
                </c:pt>
                <c:pt idx="19">
                  <c:v>-</c:v>
                </c:pt>
                <c:pt idx="20">
                  <c:v>-</c:v>
                </c:pt>
                <c:pt idx="21">
                  <c:v>-</c:v>
                </c:pt>
              </c:strCache>
            </c:strRef>
          </c:cat>
          <c:val>
            <c:numRef>
              <c:f>T1!$B$2:$B$23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0.16700000000000001</c:v>
                </c:pt>
                <c:pt idx="5">
                  <c:v>0.16700000000000001</c:v>
                </c:pt>
                <c:pt idx="6">
                  <c:v>0.16700000000000001</c:v>
                </c:pt>
                <c:pt idx="7">
                  <c:v>0.16700000000000001</c:v>
                </c:pt>
                <c:pt idx="8">
                  <c:v>0</c:v>
                </c:pt>
                <c:pt idx="9">
                  <c:v>0</c:v>
                </c:pt>
                <c:pt idx="10">
                  <c:v>0.16700000000000001</c:v>
                </c:pt>
                <c:pt idx="11">
                  <c:v>0.16700000000000001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B2-4133-8059-C2A8FABF15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44782"/>
        <c:axId val="779465"/>
      </c:barChart>
      <c:catAx>
        <c:axId val="54478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779465"/>
        <c:crosses val="autoZero"/>
        <c:auto val="1"/>
        <c:lblAlgn val="ctr"/>
        <c:lblOffset val="100"/>
        <c:noMultiLvlLbl val="1"/>
      </c:catAx>
      <c:valAx>
        <c:axId val="779465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544782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78-4EBC-869A-D8AB9B805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64498"/>
        <c:axId val="7575"/>
      </c:barChart>
      <c:catAx>
        <c:axId val="16449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575"/>
        <c:crosses val="autoZero"/>
        <c:auto val="1"/>
        <c:lblAlgn val="ctr"/>
        <c:lblOffset val="100"/>
        <c:noMultiLvlLbl val="1"/>
      </c:catAx>
      <c:valAx>
        <c:axId val="7575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164498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A2-44AE-90D0-53879DB04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55909"/>
        <c:axId val="314810"/>
      </c:barChart>
      <c:catAx>
        <c:axId val="455909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14810"/>
        <c:crosses val="autoZero"/>
        <c:auto val="1"/>
        <c:lblAlgn val="ctr"/>
        <c:lblOffset val="100"/>
        <c:noMultiLvlLbl val="1"/>
      </c:catAx>
      <c:valAx>
        <c:axId val="31481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55909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(KA:4.67, Hajonta:0.75)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0.16700000000000001</c:v>
                </c:pt>
                <c:pt idx="3">
                  <c:v>0</c:v>
                </c:pt>
                <c:pt idx="4">
                  <c:v>0.83299999999999996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C3-44A3-B56F-CCF5EB0F97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9011"/>
        <c:axId val="769854"/>
      </c:barChart>
      <c:catAx>
        <c:axId val="59011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69854"/>
        <c:crosses val="autoZero"/>
        <c:auto val="1"/>
        <c:lblAlgn val="ctr"/>
        <c:lblOffset val="100"/>
        <c:noMultiLvlLbl val="1"/>
      </c:catAx>
      <c:valAx>
        <c:axId val="76985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9011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F-4B86-95F7-F44BF495BF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631993"/>
        <c:axId val="617877"/>
      </c:barChart>
      <c:catAx>
        <c:axId val="631993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17877"/>
        <c:crosses val="autoZero"/>
        <c:auto val="1"/>
        <c:lblAlgn val="ctr"/>
        <c:lblOffset val="100"/>
        <c:noMultiLvlLbl val="1"/>
      </c:catAx>
      <c:valAx>
        <c:axId val="617877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3199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1E765-1309-483C-AFBF-94DB7B3C30EC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A97E8-5338-45F9-9231-60ED891F643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4044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C94F5-94A3-4F3E-BB9E-3D0EF9CB3F07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8898C-9E1E-4ACD-A8BC-86A6DB1ADEF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457200" y="3059999"/>
            <a:ext cx="8229600" cy="1620000"/>
          </a:xfrm>
        </p:spPr>
        <p:txBody>
          <a:bodyPr/>
          <a:lstStyle/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305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482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r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2277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360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7" name="Content">
            <a:extLst>
              <a:ext uri="{FF2B5EF4-FFF2-40B4-BE49-F238E27FC236}">
                <a16:creationId xmlns:a16="http://schemas.microsoft.com/office/drawing/2014/main" id="{2B496EA9-79F7-422C-AFAF-5E6AB7A060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93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457200" y="1556792"/>
            <a:ext cx="8229600" cy="4680520"/>
          </a:xfrm>
        </p:spPr>
        <p:txBody>
          <a:bodyPr/>
          <a:lstStyle>
            <a:lvl1pPr algn="l">
              <a:defRPr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247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728700"/>
            <a:ext cx="8229600" cy="5508612"/>
          </a:xfrm>
        </p:spPr>
        <p:txBody>
          <a:bodyPr/>
          <a:lstStyle>
            <a:lvl1pPr algn="l">
              <a:defRPr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93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631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endParaRPr lang="fi-FI" dirty="0"/>
          </a:p>
        </p:txBody>
      </p:sp>
      <p:sp>
        <p:nvSpPr>
          <p:cNvPr id="8" name="Chart"/>
          <p:cNvSpPr>
            <a:spLocks noGrp="1"/>
          </p:cNvSpPr>
          <p:nvPr>
            <p:ph type="chart" sz="quarter" idx="14" hasCustomPrompt="1"/>
          </p:nvPr>
        </p:nvSpPr>
        <p:spPr>
          <a:xfrm>
            <a:off x="457200" y="1773238"/>
            <a:ext cx="8229600" cy="44640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374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780000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013176"/>
            <a:ext cx="8229600" cy="720725"/>
          </a:xfrm>
        </p:spPr>
        <p:txBody>
          <a:bodyPr/>
          <a:lstStyle>
            <a:lvl1pPr marL="0" indent="0" algn="r">
              <a:buNone/>
              <a:defRPr/>
            </a:lvl1pPr>
          </a:lstStyle>
          <a:p>
            <a:pPr lvl="0"/>
            <a:r>
              <a:rPr lang="en-US" dirty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251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Chart"/>
          <p:cNvSpPr>
            <a:spLocks noGrp="1"/>
          </p:cNvSpPr>
          <p:nvPr>
            <p:ph type="chart" sz="quarter" idx="13"/>
          </p:nvPr>
        </p:nvSpPr>
        <p:spPr>
          <a:xfrm>
            <a:off x="457200" y="457200"/>
            <a:ext cx="8229600" cy="5780112"/>
          </a:xfrm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219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able"/>
          <p:cNvSpPr>
            <a:spLocks noGrp="1"/>
          </p:cNvSpPr>
          <p:nvPr>
            <p:ph type="tbl" sz="quarter" idx="13"/>
          </p:nvPr>
        </p:nvSpPr>
        <p:spPr>
          <a:xfrm>
            <a:off x="457200" y="1772816"/>
            <a:ext cx="8229600" cy="4464496"/>
          </a:xfrm>
        </p:spPr>
        <p:txBody>
          <a:bodyPr/>
          <a:lstStyle/>
          <a:p>
            <a:endParaRPr lang="fi-FI"/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9" name="Text"/>
          <p:cNvSpPr>
            <a:spLocks noGrp="1"/>
          </p:cNvSpPr>
          <p:nvPr>
            <p:ph type="body" sz="quarter" idx="14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576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fi-FI" dirty="0"/>
          </a:p>
        </p:txBody>
      </p:sp>
      <p:sp>
        <p:nvSpPr>
          <p:cNvPr id="3" name="Text"/>
          <p:cNvSpPr>
            <a:spLocks noGrp="1"/>
          </p:cNvSpPr>
          <p:nvPr>
            <p:ph type="body" idx="1"/>
          </p:nvPr>
        </p:nvSpPr>
        <p:spPr>
          <a:xfrm>
            <a:off x="457200" y="3060000"/>
            <a:ext cx="8229600" cy="16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 </a:t>
            </a:r>
            <a:endParaRPr lang="fi-FI" dirty="0"/>
          </a:p>
        </p:txBody>
      </p:sp>
      <p:sp>
        <p:nvSpPr>
          <p:cNvPr id="4" name="Date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5" name="Footer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095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4" r:id="rId2"/>
    <p:sldLayoutId id="2147483661" r:id="rId3"/>
    <p:sldLayoutId id="2147483660" r:id="rId4"/>
    <p:sldLayoutId id="2147483651" r:id="rId5"/>
    <p:sldLayoutId id="2147483657" r:id="rId6"/>
    <p:sldLayoutId id="2147483652" r:id="rId7"/>
    <p:sldLayoutId id="2147483655" r:id="rId8"/>
    <p:sldLayoutId id="2147483656" r:id="rId9"/>
    <p:sldLayoutId id="2147483659" r:id="rId10"/>
    <p:sldLayoutId id="2147483653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pPr algn="r"/>
            <a:r>
              <a:rPr lang="en-US" sz="2400" b="1">
                <a:solidFill>
                  <a:srgbClr val="000000"/>
                </a:solidFill>
                <a:latin typeface="Arial"/>
              </a:rPr>
              <a:t>1100. Palautekysely vanhemmille</a:t>
            </a:r>
          </a:p>
        </p:txBody>
      </p:sp>
      <p:sp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457200" y="3059999"/>
            <a:ext cx="8229600" cy="1620000"/>
          </a:xfrm>
        </p:spPr>
        <p:txBody>
          <a:bodyPr>
            <a:normAutofit/>
          </a:bodyPr>
          <a:lstStyle/>
          <a:p>
            <a:pPr algn="r"/>
            <a:r>
              <a:rPr lang="en-US" sz="1200" b="0">
                <a:solidFill>
                  <a:srgbClr val="000000"/>
                </a:solidFill>
                <a:latin typeface="Arial"/>
              </a:rPr>
              <a:t>6/21/21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Lapseni ohjaajat ja valmentajat hoitavat tehtävänsä hyvin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Lapseni ohjaajat ja valmentajat kannustavat lapsia kilpailutilanteissa hyvin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Lapseni saama valmennus / ohjaus on laadukasta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Ohjaajat ja valmentajat osaavat toimia hyvin lasten kanssa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Lapseni  ohjaajat ja valmentajat ottavat ryhmän kaikki lapset riittävästi huomioon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Otan asian puheeksi valmentajan kanssa, jos lastani kohdellaan huonosti seurassa.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Lapseni  harjoitusmäärät ovat sopivia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Lapsellani on kilpailu-/ ja ottelutapahtumia sopivasti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Olen tyytyväinen lapseni mahdollisuuksiin osallistua / saada peliaikaa otteluissa/ kilpailuissa/ näytöksissä.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Lapseni harjoitukset ovat monipuolisia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Laji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Lapseni muihin harrastuksiin suhtaudutaan positiivisesti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Lapsi lähtee yleensä innostuneesti harjoituksiin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Lapsi palaa harjoituksista kotiin innoissaan kokemastaan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Lapsi haluaa osallistua mielellään kilpailuihin / otteluihin / näytöksiin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Lapsi viihtyy omassa harjoitusryhmässä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Lastani on kiusattu harjoituksissa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Lapsi harjoittelee omaa lajia myös omatoimisesti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Lapsi harrastaa oman lajin lisäksi viikoittain myös muita lajeja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Lapseni liikkumisen viikoittainen kokonaismäärä on?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Nukkuu riittävästi (alle 7 v. 10-13 h, 7-12 v. 9-11 h, yli 12 v. 8-9 h)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Seuran sijainti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Syö säännöllisesti (aamupala, lounas,välipala,päivällinen, iltapala)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Hoitaa kouluasiat hyvin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Ei käytä päihteitä (tupakka, nuuska, alkoholi tai muut päihteet)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Lapseni urheiluharrastuksesta aiheutuvat kokonaiskulut ovat kohtuullisia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Saan riittävästi tietoa ryhmän/ joukkueen toiminnasta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Löydän tarvittavan tiedon seuran nettisivuilta helposti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Vanhempana minua kuunnellaan riittävästi päätöksistä, jotka koskettavat lastamme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Ryhmämme pelisääntökeskustelut ovat olleet hyviä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Sovittuja pelisääntöjä on ryhmässä/ joukkueessa noudatettu hyvin.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Mistä aiheesta toivoisit, että seuraavassa  pelisääntöpalaverissa keskusteltaisiin? (Kaikki vastaajat)</a:t>
            </a:r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pPr>
              <a:buNone/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Seura (Kaikki vastaajat)</a:t>
            </a:r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Espoo Squash Racket Club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Muita terveisiä seuralle (Kaikki vastaajat)</a:t>
            </a:r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Go ESRC, samaan malliin jatkossakin. Kiitokset hyvästä työstä kaikille!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33335" lnSpcReduction="20000"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Arvioi väittämiä asteikolla 1-5, jossa
1 = Täysin eri mieltä
2 = Jokseenkin eri mieltä
3 = En osaa sanoa
4 = Jokseenkin samaa mieltä
5 = Täysin samaa mieltä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Yhteisöllisyys ja osallistuminen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Harjoitukset ja kilpailut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Lapseni omat motiivit ja harjoittelu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Lapsen elämänrytmi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Urheiluharrastuksen kokonaiskulut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Tiedotus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Pelisäännöistä ja toimintatavoista sopiminen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>
            <a:lvl1pPr algn="l">
              <a:defRPr/>
            </a:lvl1pPr>
          </a:lstStyle>
          <a:p>
            <a:r>
              <a:rPr lang="en-US" sz="2400" b="1" dirty="0" err="1">
                <a:solidFill>
                  <a:srgbClr val="000000"/>
                </a:solidFill>
                <a:latin typeface="Arial"/>
              </a:rPr>
              <a:t>Kokonaiskeskiarvot</a:t>
            </a:r>
            <a:br>
              <a:rPr lang="en-US" sz="2400" b="1" dirty="0">
                <a:solidFill>
                  <a:srgbClr val="000000"/>
                </a:solidFill>
                <a:latin typeface="Arial"/>
              </a:rPr>
            </a:br>
            <a:r>
              <a:rPr lang="en-US" sz="2400" b="1" i="1" dirty="0" err="1">
                <a:solidFill>
                  <a:srgbClr val="000000"/>
                </a:solidFill>
                <a:latin typeface="Arial"/>
              </a:rPr>
              <a:t>Vanhemmat</a:t>
            </a:r>
            <a:endParaRPr lang="en-US" sz="24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203694"/>
              </p:ext>
            </p:extLst>
          </p:nvPr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Joukkue / ryhmä (Kaikki vastaajat)</a:t>
            </a:r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Maajoukkue junior tytöt alle 17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780000"/>
            <a:ext cx="8229600" cy="114300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pPr algn="l"/>
            <a:r>
              <a:rPr lang="en-US" sz="2400" b="1">
                <a:solidFill>
                  <a:srgbClr val="000000"/>
                </a:solidFill>
                <a:latin typeface="Arial"/>
              </a:rPr>
              <a:t>Kiitos!</a:t>
            </a:r>
          </a:p>
        </p:txBody>
      </p:sp>
      <p:sp>
        <p:nvSpPr>
          <p:cNvPr id="8" name="Tex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013176"/>
            <a:ext cx="8229600" cy="720725"/>
          </a:xfrm>
        </p:spPr>
        <p:txBody>
          <a:bodyPr>
            <a:normAutofit/>
          </a:bodyPr>
          <a:lstStyle>
            <a:lvl1pPr marL="0" indent="0" algn="r">
              <a:buNone/>
              <a:defRPr/>
            </a:lvl1pPr>
          </a:lstStyle>
          <a:p>
            <a:pPr algn="l"/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Onko seuranne Tähtiseura?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Vastaaja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Lapsen syntymävuosi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vanhemmille - Olen tyytyväinen lapseni ryhmän/ joukkueen toimintaan kokonaisuutena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Täysin eri mieltä, 5 = Täysin samaa mieltä)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urvey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809</Words>
  <Application>Microsoft Office PowerPoint</Application>
  <PresentationFormat>Näytössä katseltava diaesitys (4:3)</PresentationFormat>
  <Paragraphs>105</Paragraphs>
  <Slides>50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50</vt:i4>
      </vt:variant>
    </vt:vector>
  </HeadingPairs>
  <TitlesOfParts>
    <vt:vector size="53" baseType="lpstr">
      <vt:lpstr>Arial</vt:lpstr>
      <vt:lpstr>Calibri</vt:lpstr>
      <vt:lpstr>Surveypal</vt:lpstr>
      <vt:lpstr>1100. Palautekysely vanhemmille</vt:lpstr>
      <vt:lpstr>Palautekysely vanhemmille</vt:lpstr>
      <vt:lpstr>Palautekysely vanhemmille</vt:lpstr>
      <vt:lpstr>Palautekysely vanhemmille - Seura (Kaikki vastaajat)</vt:lpstr>
      <vt:lpstr>Palautekysely vanhemmille - Joukkue / ryhmä (Kaikki vastaajat)</vt:lpstr>
      <vt:lpstr>Palautekysely vanhemmille</vt:lpstr>
      <vt:lpstr>Palautekysely vanhemmille</vt:lpstr>
      <vt:lpstr>Palautekysely vanhemmille</vt:lpstr>
      <vt:lpstr>Palautekysely vanhemmille - Olen tyytyväinen lapseni ryhmän/ joukkueen toimintaan kokonaisuutena</vt:lpstr>
      <vt:lpstr>Palautekysely vanhemmille - Lapseni ohjaajat ja valmentajat hoitavat tehtävänsä hyvin</vt:lpstr>
      <vt:lpstr>Palautekysely vanhemmille - Lapseni ohjaajat ja valmentajat kannustavat lapsia kilpailutilanteissa hyvin</vt:lpstr>
      <vt:lpstr>Palautekysely vanhemmille - Lapseni saama valmennus / ohjaus on laadukasta</vt:lpstr>
      <vt:lpstr>Palautekysely vanhemmille - Ohjaajat ja valmentajat osaavat toimia hyvin lasten kanssa</vt:lpstr>
      <vt:lpstr>Palautekysely vanhemmille - Lapseni  ohjaajat ja valmentajat ottavat ryhmän kaikki lapset riittävästi huomioon</vt:lpstr>
      <vt:lpstr>Palautekysely vanhemmille - Otan asian puheeksi valmentajan kanssa, jos lastani kohdellaan huonosti seurassa.</vt:lpstr>
      <vt:lpstr>Palautekysely vanhemmille - Lapseni  harjoitusmäärät ovat sopivia</vt:lpstr>
      <vt:lpstr>Palautekysely vanhemmille - Lapsellani on kilpailu-/ ja ottelutapahtumia sopivasti</vt:lpstr>
      <vt:lpstr>Palautekysely vanhemmille - Olen tyytyväinen lapseni mahdollisuuksiin osallistua / saada peliaikaa otteluissa/ kilpailuissa/ näytöksissä.</vt:lpstr>
      <vt:lpstr>Palautekysely vanhemmille - Lapseni harjoitukset ovat monipuolisia</vt:lpstr>
      <vt:lpstr>Lapseni muihin harrastuksiin suhtaudutaan positiivisesti</vt:lpstr>
      <vt:lpstr>Lapsi lähtee yleensä innostuneesti harjoituksiin</vt:lpstr>
      <vt:lpstr>Lapsi palaa harjoituksista kotiin innoissaan kokemastaan</vt:lpstr>
      <vt:lpstr>Lapsi haluaa osallistua mielellään kilpailuihin / otteluihin / näytöksiin</vt:lpstr>
      <vt:lpstr>Lapsi viihtyy omassa harjoitusryhmässä</vt:lpstr>
      <vt:lpstr>Lastani on kiusattu harjoituksissa</vt:lpstr>
      <vt:lpstr>Lapsi harjoittelee omaa lajia myös omatoimisesti</vt:lpstr>
      <vt:lpstr>Lapsi harrastaa oman lajin lisäksi viikoittain myös muita lajeja</vt:lpstr>
      <vt:lpstr> </vt:lpstr>
      <vt:lpstr>Nukkuu riittävästi (alle 7 v. 10-13 h, 7-12 v. 9-11 h, yli 12 v. 8-9 h)</vt:lpstr>
      <vt:lpstr>Syö säännöllisesti (aamupala, lounas,välipala,päivällinen, iltapala)</vt:lpstr>
      <vt:lpstr>Hoitaa kouluasiat hyvin</vt:lpstr>
      <vt:lpstr>Ei käytä päihteitä (tupakka, nuuska, alkoholi tai muut päihteet)</vt:lpstr>
      <vt:lpstr>Lapseni urheiluharrastuksesta aiheutuvat kokonaiskulut ovat kohtuullisia</vt:lpstr>
      <vt:lpstr>Saan riittävästi tietoa ryhmän/ joukkueen toiminnasta</vt:lpstr>
      <vt:lpstr>Löydän tarvittavan tiedon seuran nettisivuilta helposti</vt:lpstr>
      <vt:lpstr>Vanhempana minua kuunnellaan riittävästi päätöksistä, jotka koskettavat lastamme</vt:lpstr>
      <vt:lpstr>Ryhmämme pelisääntökeskustelut ovat olleet hyviä</vt:lpstr>
      <vt:lpstr>Sovittuja pelisääntöjä on ryhmässä/ joukkueessa noudatettu hyvin.</vt:lpstr>
      <vt:lpstr>Mistä aiheesta toivoisit, että seuraavassa  pelisääntöpalaverissa keskusteltaisiin? (Kaikki vastaajat)</vt:lpstr>
      <vt:lpstr>Muita terveisiä seuralle (Kaikki vastaajat)</vt:lpstr>
      <vt:lpstr>Arvioi väittämiä asteikolla 1-5, jossa
1 = Täysin eri mieltä
2 = Jokseenkin eri mieltä
3 = En osaa sanoa
4 = Jokseenkin samaa mieltä
5 = Täysin samaa mieltä</vt:lpstr>
      <vt:lpstr>Yhteisöllisyys ja osallistuminen</vt:lpstr>
      <vt:lpstr>Harjoitukset ja kilpailut</vt:lpstr>
      <vt:lpstr>Lapseni omat motiivit ja harjoittelu</vt:lpstr>
      <vt:lpstr>Lapsen elämänrytmi</vt:lpstr>
      <vt:lpstr>Urheiluharrastuksen kokonaiskulut</vt:lpstr>
      <vt:lpstr>Tiedotus</vt:lpstr>
      <vt:lpstr>Pelisäännöistä ja toimintatavoista sopiminen</vt:lpstr>
      <vt:lpstr>Kokonaiskeskiarvot Vanhemmat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surveypal2</dc:creator>
  <cp:lastModifiedBy>Topias Aalto</cp:lastModifiedBy>
  <cp:revision>46</cp:revision>
  <dcterms:created xsi:type="dcterms:W3CDTF">2012-05-09T09:21:34Z</dcterms:created>
  <dcterms:modified xsi:type="dcterms:W3CDTF">2021-06-24T16:55:25Z</dcterms:modified>
</cp:coreProperties>
</file>